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60" r:id="rId4"/>
    <p:sldMasterId id="2147483662" r:id="rId5"/>
    <p:sldMasterId id="2147483664" r:id="rId6"/>
    <p:sldMasterId id="2147483666" r:id="rId7"/>
  </p:sldMasterIdLst>
  <p:notesMasterIdLst>
    <p:notesMasterId r:id="rId40"/>
  </p:notesMasterIdLst>
  <p:sldIdLst>
    <p:sldId id="289" r:id="rId8"/>
    <p:sldId id="292" r:id="rId9"/>
    <p:sldId id="258" r:id="rId10"/>
    <p:sldId id="294" r:id="rId11"/>
    <p:sldId id="330" r:id="rId12"/>
    <p:sldId id="342" r:id="rId13"/>
    <p:sldId id="328" r:id="rId14"/>
    <p:sldId id="340" r:id="rId15"/>
    <p:sldId id="329" r:id="rId16"/>
    <p:sldId id="293" r:id="rId17"/>
    <p:sldId id="357" r:id="rId18"/>
    <p:sldId id="358" r:id="rId19"/>
    <p:sldId id="345" r:id="rId20"/>
    <p:sldId id="316" r:id="rId21"/>
    <p:sldId id="341" r:id="rId22"/>
    <p:sldId id="343" r:id="rId23"/>
    <p:sldId id="344" r:id="rId24"/>
    <p:sldId id="322" r:id="rId25"/>
    <p:sldId id="321" r:id="rId26"/>
    <p:sldId id="333" r:id="rId27"/>
    <p:sldId id="300" r:id="rId28"/>
    <p:sldId id="351" r:id="rId29"/>
    <p:sldId id="310" r:id="rId30"/>
    <p:sldId id="350" r:id="rId31"/>
    <p:sldId id="326" r:id="rId32"/>
    <p:sldId id="337" r:id="rId33"/>
    <p:sldId id="313" r:id="rId34"/>
    <p:sldId id="356" r:id="rId35"/>
    <p:sldId id="353" r:id="rId36"/>
    <p:sldId id="355" r:id="rId37"/>
    <p:sldId id="314" r:id="rId38"/>
    <p:sldId id="359" r:id="rId39"/>
  </p:sldIdLst>
  <p:sldSz cx="12192000" cy="6858000"/>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C6DD3FA-C8D8-DFC6-8C7D-31EDCE885D8B}" name="Rebecca Edeson" initials="RE" userId="S::otss0158@ox.ac.uk::9848711c-f501-4a58-b08d-6d096ea05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6" autoAdjust="0"/>
    <p:restoredTop sz="88686" autoAdjust="0"/>
  </p:normalViewPr>
  <p:slideViewPr>
    <p:cSldViewPr snapToGrid="0">
      <p:cViewPr>
        <p:scale>
          <a:sx n="69" d="100"/>
          <a:sy n="69" d="100"/>
        </p:scale>
        <p:origin x="73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presProps" Target="presProps.xml"/><Relationship Id="rId66"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3.fntdata"/><Relationship Id="rId48" Type="http://schemas.openxmlformats.org/officeDocument/2006/relationships/tableStyles" Target="tableStyle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16B10-3CC7-43BE-9B74-40D686C8A296}" type="datetimeFigureOut">
              <a:rPr lang="en-GB" smtClean="0"/>
              <a:t>26/09/2022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8B505-9311-43A5-8AE8-6A26F2A46611}" type="slidenum">
              <a:rPr lang="en-GB" smtClean="0"/>
              <a:t>‹#›</a:t>
            </a:fld>
            <a:endParaRPr lang="en-GB"/>
          </a:p>
        </p:txBody>
      </p:sp>
    </p:spTree>
    <p:extLst>
      <p:ext uri="{BB962C8B-B14F-4D97-AF65-F5344CB8AC3E}">
        <p14:creationId xmlns:p14="http://schemas.microsoft.com/office/powerpoint/2010/main" val="214198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8B505-9311-43A5-8AE8-6A26F2A46611}" type="slidenum">
              <a:rPr lang="en-GB" smtClean="0"/>
              <a:t>1</a:t>
            </a:fld>
            <a:endParaRPr lang="en-GB"/>
          </a:p>
        </p:txBody>
      </p:sp>
    </p:spTree>
    <p:extLst>
      <p:ext uri="{BB962C8B-B14F-4D97-AF65-F5344CB8AC3E}">
        <p14:creationId xmlns:p14="http://schemas.microsoft.com/office/powerpoint/2010/main" val="244879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728B505-9311-43A5-8AE8-6A26F2A46611}" type="slidenum">
              <a:rPr lang="en-GB" smtClean="0"/>
              <a:t>24</a:t>
            </a:fld>
            <a:endParaRPr lang="en-GB"/>
          </a:p>
        </p:txBody>
      </p:sp>
    </p:spTree>
    <p:extLst>
      <p:ext uri="{BB962C8B-B14F-4D97-AF65-F5344CB8AC3E}">
        <p14:creationId xmlns:p14="http://schemas.microsoft.com/office/powerpoint/2010/main" val="4090315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003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821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27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791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62175"/>
            <a:ext cx="12192000" cy="599582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398">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29523A6B-9077-41E9-BC1C-2E56DA2D99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2144" y="127626"/>
            <a:ext cx="2009026" cy="618793"/>
          </a:xfrm>
          <a:prstGeom prst="rect">
            <a:avLst/>
          </a:prstGeom>
        </p:spPr>
      </p:pic>
      <p:pic>
        <p:nvPicPr>
          <p:cNvPr id="7" name="Picture 6">
            <a:extLst>
              <a:ext uri="{FF2B5EF4-FFF2-40B4-BE49-F238E27FC236}">
                <a16:creationId xmlns:a16="http://schemas.microsoft.com/office/drawing/2014/main" id="{C3C90A40-445B-4078-84F6-7F398169CA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831" y="127624"/>
            <a:ext cx="1902084" cy="618795"/>
          </a:xfrm>
          <a:prstGeom prst="rect">
            <a:avLst/>
          </a:prstGeom>
        </p:spPr>
      </p:pic>
    </p:spTree>
    <p:extLst>
      <p:ext uri="{BB962C8B-B14F-4D97-AF65-F5344CB8AC3E}">
        <p14:creationId xmlns:p14="http://schemas.microsoft.com/office/powerpoint/2010/main" val="767226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616" rtl="0" eaLnBrk="1" latinLnBrk="0" hangingPunct="1">
        <a:spcBef>
          <a:spcPct val="0"/>
        </a:spcBef>
        <a:buNone/>
        <a:defRPr sz="5926" kern="1200">
          <a:solidFill>
            <a:schemeClr val="tx1"/>
          </a:solidFill>
          <a:latin typeface="+mj-lt"/>
          <a:ea typeface="+mj-ea"/>
          <a:cs typeface="+mj-cs"/>
        </a:defRPr>
      </a:lvl1pPr>
    </p:titleStyle>
    <p:bodyStyle>
      <a:lvl1pPr marL="457213" indent="-457213" algn="l" defTabSz="609616" rtl="0" eaLnBrk="1" latinLnBrk="0" hangingPunct="1">
        <a:spcBef>
          <a:spcPct val="20000"/>
        </a:spcBef>
        <a:buFont typeface="Arial"/>
        <a:buChar char="•"/>
        <a:defRPr sz="4232" kern="1200">
          <a:solidFill>
            <a:schemeClr val="tx1"/>
          </a:solidFill>
          <a:latin typeface="+mn-lt"/>
          <a:ea typeface="+mn-ea"/>
          <a:cs typeface="+mn-cs"/>
        </a:defRPr>
      </a:lvl1pPr>
      <a:lvl2pPr marL="990627" indent="-381010" algn="l" defTabSz="609616" rtl="0" eaLnBrk="1" latinLnBrk="0" hangingPunct="1">
        <a:spcBef>
          <a:spcPct val="20000"/>
        </a:spcBef>
        <a:buFont typeface="Arial"/>
        <a:buChar char="–"/>
        <a:defRPr sz="3668" kern="1200">
          <a:solidFill>
            <a:schemeClr val="tx1"/>
          </a:solidFill>
          <a:latin typeface="+mn-lt"/>
          <a:ea typeface="+mn-ea"/>
          <a:cs typeface="+mn-cs"/>
        </a:defRPr>
      </a:lvl2pPr>
      <a:lvl3pPr marL="1524040" indent="-304808" algn="l" defTabSz="609616" rtl="0" eaLnBrk="1" latinLnBrk="0" hangingPunct="1">
        <a:spcBef>
          <a:spcPct val="20000"/>
        </a:spcBef>
        <a:buFont typeface="Arial"/>
        <a:buChar char="•"/>
        <a:defRPr sz="3245" kern="1200">
          <a:solidFill>
            <a:schemeClr val="tx1"/>
          </a:solidFill>
          <a:latin typeface="+mn-lt"/>
          <a:ea typeface="+mn-ea"/>
          <a:cs typeface="+mn-cs"/>
        </a:defRPr>
      </a:lvl3pPr>
      <a:lvl4pPr marL="2133657" indent="-304808" algn="l" defTabSz="609616" rtl="0" eaLnBrk="1" latinLnBrk="0" hangingPunct="1">
        <a:spcBef>
          <a:spcPct val="20000"/>
        </a:spcBef>
        <a:buFont typeface="Arial"/>
        <a:buChar char="–"/>
        <a:defRPr sz="2680" kern="1200">
          <a:solidFill>
            <a:schemeClr val="tx1"/>
          </a:solidFill>
          <a:latin typeface="+mn-lt"/>
          <a:ea typeface="+mn-ea"/>
          <a:cs typeface="+mn-cs"/>
        </a:defRPr>
      </a:lvl4pPr>
      <a:lvl5pPr marL="2743272" indent="-304808" algn="l" defTabSz="609616" rtl="0" eaLnBrk="1" latinLnBrk="0" hangingPunct="1">
        <a:spcBef>
          <a:spcPct val="20000"/>
        </a:spcBef>
        <a:buFont typeface="Arial"/>
        <a:buChar char="»"/>
        <a:defRPr sz="2680" kern="1200">
          <a:solidFill>
            <a:schemeClr val="tx1"/>
          </a:solidFill>
          <a:latin typeface="+mn-lt"/>
          <a:ea typeface="+mn-ea"/>
          <a:cs typeface="+mn-cs"/>
        </a:defRPr>
      </a:lvl5pPr>
      <a:lvl6pPr marL="3352889" indent="-304808" algn="l" defTabSz="609616" rtl="0" eaLnBrk="1" latinLnBrk="0" hangingPunct="1">
        <a:spcBef>
          <a:spcPct val="20000"/>
        </a:spcBef>
        <a:buFont typeface="Arial"/>
        <a:buChar char="•"/>
        <a:defRPr sz="2680" kern="1200">
          <a:solidFill>
            <a:schemeClr val="tx1"/>
          </a:solidFill>
          <a:latin typeface="+mn-lt"/>
          <a:ea typeface="+mn-ea"/>
          <a:cs typeface="+mn-cs"/>
        </a:defRPr>
      </a:lvl6pPr>
      <a:lvl7pPr marL="3962505" indent="-304808" algn="l" defTabSz="609616" rtl="0" eaLnBrk="1" latinLnBrk="0" hangingPunct="1">
        <a:spcBef>
          <a:spcPct val="20000"/>
        </a:spcBef>
        <a:buFont typeface="Arial"/>
        <a:buChar char="•"/>
        <a:defRPr sz="2680" kern="1200">
          <a:solidFill>
            <a:schemeClr val="tx1"/>
          </a:solidFill>
          <a:latin typeface="+mn-lt"/>
          <a:ea typeface="+mn-ea"/>
          <a:cs typeface="+mn-cs"/>
        </a:defRPr>
      </a:lvl7pPr>
      <a:lvl8pPr marL="4572123" indent="-304808" algn="l" defTabSz="609616" rtl="0" eaLnBrk="1" latinLnBrk="0" hangingPunct="1">
        <a:spcBef>
          <a:spcPct val="20000"/>
        </a:spcBef>
        <a:buFont typeface="Arial"/>
        <a:buChar char="•"/>
        <a:defRPr sz="2680" kern="1200">
          <a:solidFill>
            <a:schemeClr val="tx1"/>
          </a:solidFill>
          <a:latin typeface="+mn-lt"/>
          <a:ea typeface="+mn-ea"/>
          <a:cs typeface="+mn-cs"/>
        </a:defRPr>
      </a:lvl8pPr>
      <a:lvl9pPr marL="5181738" indent="-304808" algn="l" defTabSz="609616" rtl="0" eaLnBrk="1" latinLnBrk="0" hangingPunct="1">
        <a:spcBef>
          <a:spcPct val="20000"/>
        </a:spcBef>
        <a:buFont typeface="Arial"/>
        <a:buChar char="•"/>
        <a:defRPr sz="2680" kern="1200">
          <a:solidFill>
            <a:schemeClr val="tx1"/>
          </a:solidFill>
          <a:latin typeface="+mn-lt"/>
          <a:ea typeface="+mn-ea"/>
          <a:cs typeface="+mn-cs"/>
        </a:defRPr>
      </a:lvl9pPr>
    </p:bodyStyle>
    <p:otherStyle>
      <a:defPPr>
        <a:defRPr lang="en-US"/>
      </a:defPPr>
      <a:lvl1pPr marL="0" algn="l" defTabSz="609616" rtl="0" eaLnBrk="1" latinLnBrk="0" hangingPunct="1">
        <a:defRPr sz="2398" kern="1200">
          <a:solidFill>
            <a:schemeClr val="tx1"/>
          </a:solidFill>
          <a:latin typeface="+mn-lt"/>
          <a:ea typeface="+mn-ea"/>
          <a:cs typeface="+mn-cs"/>
        </a:defRPr>
      </a:lvl1pPr>
      <a:lvl2pPr marL="609616" algn="l" defTabSz="609616" rtl="0" eaLnBrk="1" latinLnBrk="0" hangingPunct="1">
        <a:defRPr sz="2398" kern="1200">
          <a:solidFill>
            <a:schemeClr val="tx1"/>
          </a:solidFill>
          <a:latin typeface="+mn-lt"/>
          <a:ea typeface="+mn-ea"/>
          <a:cs typeface="+mn-cs"/>
        </a:defRPr>
      </a:lvl2pPr>
      <a:lvl3pPr marL="1219232" algn="l" defTabSz="609616" rtl="0" eaLnBrk="1" latinLnBrk="0" hangingPunct="1">
        <a:defRPr sz="2398" kern="1200">
          <a:solidFill>
            <a:schemeClr val="tx1"/>
          </a:solidFill>
          <a:latin typeface="+mn-lt"/>
          <a:ea typeface="+mn-ea"/>
          <a:cs typeface="+mn-cs"/>
        </a:defRPr>
      </a:lvl3pPr>
      <a:lvl4pPr marL="1828848" algn="l" defTabSz="609616" rtl="0" eaLnBrk="1" latinLnBrk="0" hangingPunct="1">
        <a:defRPr sz="2398" kern="1200">
          <a:solidFill>
            <a:schemeClr val="tx1"/>
          </a:solidFill>
          <a:latin typeface="+mn-lt"/>
          <a:ea typeface="+mn-ea"/>
          <a:cs typeface="+mn-cs"/>
        </a:defRPr>
      </a:lvl4pPr>
      <a:lvl5pPr marL="2438466" algn="l" defTabSz="609616" rtl="0" eaLnBrk="1" latinLnBrk="0" hangingPunct="1">
        <a:defRPr sz="2398" kern="1200">
          <a:solidFill>
            <a:schemeClr val="tx1"/>
          </a:solidFill>
          <a:latin typeface="+mn-lt"/>
          <a:ea typeface="+mn-ea"/>
          <a:cs typeface="+mn-cs"/>
        </a:defRPr>
      </a:lvl5pPr>
      <a:lvl6pPr marL="3048082" algn="l" defTabSz="609616" rtl="0" eaLnBrk="1" latinLnBrk="0" hangingPunct="1">
        <a:defRPr sz="2398" kern="1200">
          <a:solidFill>
            <a:schemeClr val="tx1"/>
          </a:solidFill>
          <a:latin typeface="+mn-lt"/>
          <a:ea typeface="+mn-ea"/>
          <a:cs typeface="+mn-cs"/>
        </a:defRPr>
      </a:lvl6pPr>
      <a:lvl7pPr marL="3657697" algn="l" defTabSz="609616" rtl="0" eaLnBrk="1" latinLnBrk="0" hangingPunct="1">
        <a:defRPr sz="2398" kern="1200">
          <a:solidFill>
            <a:schemeClr val="tx1"/>
          </a:solidFill>
          <a:latin typeface="+mn-lt"/>
          <a:ea typeface="+mn-ea"/>
          <a:cs typeface="+mn-cs"/>
        </a:defRPr>
      </a:lvl7pPr>
      <a:lvl8pPr marL="4267312" algn="l" defTabSz="609616" rtl="0" eaLnBrk="1" latinLnBrk="0" hangingPunct="1">
        <a:defRPr sz="2398" kern="1200">
          <a:solidFill>
            <a:schemeClr val="tx1"/>
          </a:solidFill>
          <a:latin typeface="+mn-lt"/>
          <a:ea typeface="+mn-ea"/>
          <a:cs typeface="+mn-cs"/>
        </a:defRPr>
      </a:lvl8pPr>
      <a:lvl9pPr marL="4876930" algn="l" defTabSz="609616" rtl="0" eaLnBrk="1" latinLnBrk="0" hangingPunct="1">
        <a:defRPr sz="23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62175"/>
            <a:ext cx="12192000" cy="599582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398">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29523A6B-9077-41E9-BC1C-2E56DA2D99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2144" y="127626"/>
            <a:ext cx="2009026" cy="618793"/>
          </a:xfrm>
          <a:prstGeom prst="rect">
            <a:avLst/>
          </a:prstGeom>
        </p:spPr>
      </p:pic>
      <p:pic>
        <p:nvPicPr>
          <p:cNvPr id="7" name="Picture 6">
            <a:extLst>
              <a:ext uri="{FF2B5EF4-FFF2-40B4-BE49-F238E27FC236}">
                <a16:creationId xmlns:a16="http://schemas.microsoft.com/office/drawing/2014/main" id="{C3C90A40-445B-4078-84F6-7F398169CA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831" y="127624"/>
            <a:ext cx="1902084" cy="618795"/>
          </a:xfrm>
          <a:prstGeom prst="rect">
            <a:avLst/>
          </a:prstGeom>
        </p:spPr>
      </p:pic>
    </p:spTree>
    <p:extLst>
      <p:ext uri="{BB962C8B-B14F-4D97-AF65-F5344CB8AC3E}">
        <p14:creationId xmlns:p14="http://schemas.microsoft.com/office/powerpoint/2010/main" val="67473023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609616" rtl="0" eaLnBrk="1" latinLnBrk="0" hangingPunct="1">
        <a:spcBef>
          <a:spcPct val="0"/>
        </a:spcBef>
        <a:buNone/>
        <a:defRPr sz="5926" kern="1200">
          <a:solidFill>
            <a:schemeClr val="tx1"/>
          </a:solidFill>
          <a:latin typeface="+mj-lt"/>
          <a:ea typeface="+mj-ea"/>
          <a:cs typeface="+mj-cs"/>
        </a:defRPr>
      </a:lvl1pPr>
    </p:titleStyle>
    <p:bodyStyle>
      <a:lvl1pPr marL="457213" indent="-457213" algn="l" defTabSz="609616" rtl="0" eaLnBrk="1" latinLnBrk="0" hangingPunct="1">
        <a:spcBef>
          <a:spcPct val="20000"/>
        </a:spcBef>
        <a:buFont typeface="Arial"/>
        <a:buChar char="•"/>
        <a:defRPr sz="4232" kern="1200">
          <a:solidFill>
            <a:schemeClr val="tx1"/>
          </a:solidFill>
          <a:latin typeface="+mn-lt"/>
          <a:ea typeface="+mn-ea"/>
          <a:cs typeface="+mn-cs"/>
        </a:defRPr>
      </a:lvl1pPr>
      <a:lvl2pPr marL="990627" indent="-381010" algn="l" defTabSz="609616" rtl="0" eaLnBrk="1" latinLnBrk="0" hangingPunct="1">
        <a:spcBef>
          <a:spcPct val="20000"/>
        </a:spcBef>
        <a:buFont typeface="Arial"/>
        <a:buChar char="–"/>
        <a:defRPr sz="3668" kern="1200">
          <a:solidFill>
            <a:schemeClr val="tx1"/>
          </a:solidFill>
          <a:latin typeface="+mn-lt"/>
          <a:ea typeface="+mn-ea"/>
          <a:cs typeface="+mn-cs"/>
        </a:defRPr>
      </a:lvl2pPr>
      <a:lvl3pPr marL="1524040" indent="-304808" algn="l" defTabSz="609616" rtl="0" eaLnBrk="1" latinLnBrk="0" hangingPunct="1">
        <a:spcBef>
          <a:spcPct val="20000"/>
        </a:spcBef>
        <a:buFont typeface="Arial"/>
        <a:buChar char="•"/>
        <a:defRPr sz="3245" kern="1200">
          <a:solidFill>
            <a:schemeClr val="tx1"/>
          </a:solidFill>
          <a:latin typeface="+mn-lt"/>
          <a:ea typeface="+mn-ea"/>
          <a:cs typeface="+mn-cs"/>
        </a:defRPr>
      </a:lvl3pPr>
      <a:lvl4pPr marL="2133657" indent="-304808" algn="l" defTabSz="609616" rtl="0" eaLnBrk="1" latinLnBrk="0" hangingPunct="1">
        <a:spcBef>
          <a:spcPct val="20000"/>
        </a:spcBef>
        <a:buFont typeface="Arial"/>
        <a:buChar char="–"/>
        <a:defRPr sz="2680" kern="1200">
          <a:solidFill>
            <a:schemeClr val="tx1"/>
          </a:solidFill>
          <a:latin typeface="+mn-lt"/>
          <a:ea typeface="+mn-ea"/>
          <a:cs typeface="+mn-cs"/>
        </a:defRPr>
      </a:lvl4pPr>
      <a:lvl5pPr marL="2743272" indent="-304808" algn="l" defTabSz="609616" rtl="0" eaLnBrk="1" latinLnBrk="0" hangingPunct="1">
        <a:spcBef>
          <a:spcPct val="20000"/>
        </a:spcBef>
        <a:buFont typeface="Arial"/>
        <a:buChar char="»"/>
        <a:defRPr sz="2680" kern="1200">
          <a:solidFill>
            <a:schemeClr val="tx1"/>
          </a:solidFill>
          <a:latin typeface="+mn-lt"/>
          <a:ea typeface="+mn-ea"/>
          <a:cs typeface="+mn-cs"/>
        </a:defRPr>
      </a:lvl5pPr>
      <a:lvl6pPr marL="3352889" indent="-304808" algn="l" defTabSz="609616" rtl="0" eaLnBrk="1" latinLnBrk="0" hangingPunct="1">
        <a:spcBef>
          <a:spcPct val="20000"/>
        </a:spcBef>
        <a:buFont typeface="Arial"/>
        <a:buChar char="•"/>
        <a:defRPr sz="2680" kern="1200">
          <a:solidFill>
            <a:schemeClr val="tx1"/>
          </a:solidFill>
          <a:latin typeface="+mn-lt"/>
          <a:ea typeface="+mn-ea"/>
          <a:cs typeface="+mn-cs"/>
        </a:defRPr>
      </a:lvl6pPr>
      <a:lvl7pPr marL="3962505" indent="-304808" algn="l" defTabSz="609616" rtl="0" eaLnBrk="1" latinLnBrk="0" hangingPunct="1">
        <a:spcBef>
          <a:spcPct val="20000"/>
        </a:spcBef>
        <a:buFont typeface="Arial"/>
        <a:buChar char="•"/>
        <a:defRPr sz="2680" kern="1200">
          <a:solidFill>
            <a:schemeClr val="tx1"/>
          </a:solidFill>
          <a:latin typeface="+mn-lt"/>
          <a:ea typeface="+mn-ea"/>
          <a:cs typeface="+mn-cs"/>
        </a:defRPr>
      </a:lvl7pPr>
      <a:lvl8pPr marL="4572123" indent="-304808" algn="l" defTabSz="609616" rtl="0" eaLnBrk="1" latinLnBrk="0" hangingPunct="1">
        <a:spcBef>
          <a:spcPct val="20000"/>
        </a:spcBef>
        <a:buFont typeface="Arial"/>
        <a:buChar char="•"/>
        <a:defRPr sz="2680" kern="1200">
          <a:solidFill>
            <a:schemeClr val="tx1"/>
          </a:solidFill>
          <a:latin typeface="+mn-lt"/>
          <a:ea typeface="+mn-ea"/>
          <a:cs typeface="+mn-cs"/>
        </a:defRPr>
      </a:lvl8pPr>
      <a:lvl9pPr marL="5181738" indent="-304808" algn="l" defTabSz="609616" rtl="0" eaLnBrk="1" latinLnBrk="0" hangingPunct="1">
        <a:spcBef>
          <a:spcPct val="20000"/>
        </a:spcBef>
        <a:buFont typeface="Arial"/>
        <a:buChar char="•"/>
        <a:defRPr sz="2680" kern="1200">
          <a:solidFill>
            <a:schemeClr val="tx1"/>
          </a:solidFill>
          <a:latin typeface="+mn-lt"/>
          <a:ea typeface="+mn-ea"/>
          <a:cs typeface="+mn-cs"/>
        </a:defRPr>
      </a:lvl9pPr>
    </p:bodyStyle>
    <p:otherStyle>
      <a:defPPr>
        <a:defRPr lang="en-US"/>
      </a:defPPr>
      <a:lvl1pPr marL="0" algn="l" defTabSz="609616" rtl="0" eaLnBrk="1" latinLnBrk="0" hangingPunct="1">
        <a:defRPr sz="2398" kern="1200">
          <a:solidFill>
            <a:schemeClr val="tx1"/>
          </a:solidFill>
          <a:latin typeface="+mn-lt"/>
          <a:ea typeface="+mn-ea"/>
          <a:cs typeface="+mn-cs"/>
        </a:defRPr>
      </a:lvl1pPr>
      <a:lvl2pPr marL="609616" algn="l" defTabSz="609616" rtl="0" eaLnBrk="1" latinLnBrk="0" hangingPunct="1">
        <a:defRPr sz="2398" kern="1200">
          <a:solidFill>
            <a:schemeClr val="tx1"/>
          </a:solidFill>
          <a:latin typeface="+mn-lt"/>
          <a:ea typeface="+mn-ea"/>
          <a:cs typeface="+mn-cs"/>
        </a:defRPr>
      </a:lvl2pPr>
      <a:lvl3pPr marL="1219232" algn="l" defTabSz="609616" rtl="0" eaLnBrk="1" latinLnBrk="0" hangingPunct="1">
        <a:defRPr sz="2398" kern="1200">
          <a:solidFill>
            <a:schemeClr val="tx1"/>
          </a:solidFill>
          <a:latin typeface="+mn-lt"/>
          <a:ea typeface="+mn-ea"/>
          <a:cs typeface="+mn-cs"/>
        </a:defRPr>
      </a:lvl3pPr>
      <a:lvl4pPr marL="1828848" algn="l" defTabSz="609616" rtl="0" eaLnBrk="1" latinLnBrk="0" hangingPunct="1">
        <a:defRPr sz="2398" kern="1200">
          <a:solidFill>
            <a:schemeClr val="tx1"/>
          </a:solidFill>
          <a:latin typeface="+mn-lt"/>
          <a:ea typeface="+mn-ea"/>
          <a:cs typeface="+mn-cs"/>
        </a:defRPr>
      </a:lvl4pPr>
      <a:lvl5pPr marL="2438466" algn="l" defTabSz="609616" rtl="0" eaLnBrk="1" latinLnBrk="0" hangingPunct="1">
        <a:defRPr sz="2398" kern="1200">
          <a:solidFill>
            <a:schemeClr val="tx1"/>
          </a:solidFill>
          <a:latin typeface="+mn-lt"/>
          <a:ea typeface="+mn-ea"/>
          <a:cs typeface="+mn-cs"/>
        </a:defRPr>
      </a:lvl5pPr>
      <a:lvl6pPr marL="3048082" algn="l" defTabSz="609616" rtl="0" eaLnBrk="1" latinLnBrk="0" hangingPunct="1">
        <a:defRPr sz="2398" kern="1200">
          <a:solidFill>
            <a:schemeClr val="tx1"/>
          </a:solidFill>
          <a:latin typeface="+mn-lt"/>
          <a:ea typeface="+mn-ea"/>
          <a:cs typeface="+mn-cs"/>
        </a:defRPr>
      </a:lvl6pPr>
      <a:lvl7pPr marL="3657697" algn="l" defTabSz="609616" rtl="0" eaLnBrk="1" latinLnBrk="0" hangingPunct="1">
        <a:defRPr sz="2398" kern="1200">
          <a:solidFill>
            <a:schemeClr val="tx1"/>
          </a:solidFill>
          <a:latin typeface="+mn-lt"/>
          <a:ea typeface="+mn-ea"/>
          <a:cs typeface="+mn-cs"/>
        </a:defRPr>
      </a:lvl7pPr>
      <a:lvl8pPr marL="4267312" algn="l" defTabSz="609616" rtl="0" eaLnBrk="1" latinLnBrk="0" hangingPunct="1">
        <a:defRPr sz="2398" kern="1200">
          <a:solidFill>
            <a:schemeClr val="tx1"/>
          </a:solidFill>
          <a:latin typeface="+mn-lt"/>
          <a:ea typeface="+mn-ea"/>
          <a:cs typeface="+mn-cs"/>
        </a:defRPr>
      </a:lvl8pPr>
      <a:lvl9pPr marL="4876930" algn="l" defTabSz="609616" rtl="0" eaLnBrk="1" latinLnBrk="0" hangingPunct="1">
        <a:defRPr sz="2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ox_small_cmyk_pos_rect.jpg">
            <a:extLst>
              <a:ext uri="{FF2B5EF4-FFF2-40B4-BE49-F238E27FC236}">
                <a16:creationId xmlns:a16="http://schemas.microsoft.com/office/drawing/2014/main" id="{08929B16-FDF7-4AA6-A2A9-39A89E7BD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2144" y="127626"/>
            <a:ext cx="2009026" cy="618793"/>
          </a:xfrm>
          <a:prstGeom prst="rect">
            <a:avLst/>
          </a:prstGeom>
        </p:spPr>
      </p:pic>
      <p:pic>
        <p:nvPicPr>
          <p:cNvPr id="7" name="Picture 6">
            <a:extLst>
              <a:ext uri="{FF2B5EF4-FFF2-40B4-BE49-F238E27FC236}">
                <a16:creationId xmlns:a16="http://schemas.microsoft.com/office/drawing/2014/main" id="{1C7434D9-F1AE-452C-942D-BBCD81D23E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831" y="127624"/>
            <a:ext cx="1902084" cy="618795"/>
          </a:xfrm>
          <a:prstGeom prst="rect">
            <a:avLst/>
          </a:prstGeom>
        </p:spPr>
      </p:pic>
      <p:sp>
        <p:nvSpPr>
          <p:cNvPr id="5" name="Rectangle 4">
            <a:extLst>
              <a:ext uri="{FF2B5EF4-FFF2-40B4-BE49-F238E27FC236}">
                <a16:creationId xmlns:a16="http://schemas.microsoft.com/office/drawing/2014/main" id="{75241E2E-BF1D-4781-8F87-A4119B080108}"/>
              </a:ext>
            </a:extLst>
          </p:cNvPr>
          <p:cNvSpPr>
            <a:spLocks noChangeArrowheads="1"/>
          </p:cNvSpPr>
          <p:nvPr userDrawn="1"/>
        </p:nvSpPr>
        <p:spPr bwMode="auto">
          <a:xfrm>
            <a:off x="-1" y="862175"/>
            <a:ext cx="12192000" cy="599582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398">
              <a:solidFill>
                <a:schemeClr val="lt1"/>
              </a:solidFill>
              <a:latin typeface="+mn-lt"/>
              <a:ea typeface="+mn-ea"/>
              <a:cs typeface="+mn-cs"/>
            </a:endParaRPr>
          </a:p>
        </p:txBody>
      </p:sp>
    </p:spTree>
    <p:extLst>
      <p:ext uri="{BB962C8B-B14F-4D97-AF65-F5344CB8AC3E}">
        <p14:creationId xmlns:p14="http://schemas.microsoft.com/office/powerpoint/2010/main" val="2455746571"/>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609616" rtl="0" eaLnBrk="1" latinLnBrk="0" hangingPunct="1">
        <a:spcBef>
          <a:spcPct val="0"/>
        </a:spcBef>
        <a:buNone/>
        <a:defRPr sz="5926" kern="1200">
          <a:solidFill>
            <a:schemeClr val="tx1"/>
          </a:solidFill>
          <a:latin typeface="+mj-lt"/>
          <a:ea typeface="+mj-ea"/>
          <a:cs typeface="+mj-cs"/>
        </a:defRPr>
      </a:lvl1pPr>
    </p:titleStyle>
    <p:bodyStyle>
      <a:lvl1pPr marL="457213" indent="-457213" algn="l" defTabSz="609616" rtl="0" eaLnBrk="1" latinLnBrk="0" hangingPunct="1">
        <a:spcBef>
          <a:spcPct val="20000"/>
        </a:spcBef>
        <a:buFont typeface="Arial"/>
        <a:buChar char="•"/>
        <a:defRPr sz="4232" kern="1200">
          <a:solidFill>
            <a:schemeClr val="tx1"/>
          </a:solidFill>
          <a:latin typeface="+mn-lt"/>
          <a:ea typeface="+mn-ea"/>
          <a:cs typeface="+mn-cs"/>
        </a:defRPr>
      </a:lvl1pPr>
      <a:lvl2pPr marL="990627" indent="-381010" algn="l" defTabSz="609616" rtl="0" eaLnBrk="1" latinLnBrk="0" hangingPunct="1">
        <a:spcBef>
          <a:spcPct val="20000"/>
        </a:spcBef>
        <a:buFont typeface="Arial"/>
        <a:buChar char="–"/>
        <a:defRPr sz="3668" kern="1200">
          <a:solidFill>
            <a:schemeClr val="tx1"/>
          </a:solidFill>
          <a:latin typeface="+mn-lt"/>
          <a:ea typeface="+mn-ea"/>
          <a:cs typeface="+mn-cs"/>
        </a:defRPr>
      </a:lvl2pPr>
      <a:lvl3pPr marL="1524040" indent="-304808" algn="l" defTabSz="609616" rtl="0" eaLnBrk="1" latinLnBrk="0" hangingPunct="1">
        <a:spcBef>
          <a:spcPct val="20000"/>
        </a:spcBef>
        <a:buFont typeface="Arial"/>
        <a:buChar char="•"/>
        <a:defRPr sz="3245" kern="1200">
          <a:solidFill>
            <a:schemeClr val="tx1"/>
          </a:solidFill>
          <a:latin typeface="+mn-lt"/>
          <a:ea typeface="+mn-ea"/>
          <a:cs typeface="+mn-cs"/>
        </a:defRPr>
      </a:lvl3pPr>
      <a:lvl4pPr marL="2133657" indent="-304808" algn="l" defTabSz="609616" rtl="0" eaLnBrk="1" latinLnBrk="0" hangingPunct="1">
        <a:spcBef>
          <a:spcPct val="20000"/>
        </a:spcBef>
        <a:buFont typeface="Arial"/>
        <a:buChar char="–"/>
        <a:defRPr sz="2680" kern="1200">
          <a:solidFill>
            <a:schemeClr val="tx1"/>
          </a:solidFill>
          <a:latin typeface="+mn-lt"/>
          <a:ea typeface="+mn-ea"/>
          <a:cs typeface="+mn-cs"/>
        </a:defRPr>
      </a:lvl4pPr>
      <a:lvl5pPr marL="2743272" indent="-304808" algn="l" defTabSz="609616" rtl="0" eaLnBrk="1" latinLnBrk="0" hangingPunct="1">
        <a:spcBef>
          <a:spcPct val="20000"/>
        </a:spcBef>
        <a:buFont typeface="Arial"/>
        <a:buChar char="»"/>
        <a:defRPr sz="2680" kern="1200">
          <a:solidFill>
            <a:schemeClr val="tx1"/>
          </a:solidFill>
          <a:latin typeface="+mn-lt"/>
          <a:ea typeface="+mn-ea"/>
          <a:cs typeface="+mn-cs"/>
        </a:defRPr>
      </a:lvl5pPr>
      <a:lvl6pPr marL="3352889" indent="-304808" algn="l" defTabSz="609616" rtl="0" eaLnBrk="1" latinLnBrk="0" hangingPunct="1">
        <a:spcBef>
          <a:spcPct val="20000"/>
        </a:spcBef>
        <a:buFont typeface="Arial"/>
        <a:buChar char="•"/>
        <a:defRPr sz="2680" kern="1200">
          <a:solidFill>
            <a:schemeClr val="tx1"/>
          </a:solidFill>
          <a:latin typeface="+mn-lt"/>
          <a:ea typeface="+mn-ea"/>
          <a:cs typeface="+mn-cs"/>
        </a:defRPr>
      </a:lvl6pPr>
      <a:lvl7pPr marL="3962505" indent="-304808" algn="l" defTabSz="609616" rtl="0" eaLnBrk="1" latinLnBrk="0" hangingPunct="1">
        <a:spcBef>
          <a:spcPct val="20000"/>
        </a:spcBef>
        <a:buFont typeface="Arial"/>
        <a:buChar char="•"/>
        <a:defRPr sz="2680" kern="1200">
          <a:solidFill>
            <a:schemeClr val="tx1"/>
          </a:solidFill>
          <a:latin typeface="+mn-lt"/>
          <a:ea typeface="+mn-ea"/>
          <a:cs typeface="+mn-cs"/>
        </a:defRPr>
      </a:lvl7pPr>
      <a:lvl8pPr marL="4572123" indent="-304808" algn="l" defTabSz="609616" rtl="0" eaLnBrk="1" latinLnBrk="0" hangingPunct="1">
        <a:spcBef>
          <a:spcPct val="20000"/>
        </a:spcBef>
        <a:buFont typeface="Arial"/>
        <a:buChar char="•"/>
        <a:defRPr sz="2680" kern="1200">
          <a:solidFill>
            <a:schemeClr val="tx1"/>
          </a:solidFill>
          <a:latin typeface="+mn-lt"/>
          <a:ea typeface="+mn-ea"/>
          <a:cs typeface="+mn-cs"/>
        </a:defRPr>
      </a:lvl8pPr>
      <a:lvl9pPr marL="5181738" indent="-304808" algn="l" defTabSz="609616" rtl="0" eaLnBrk="1" latinLnBrk="0" hangingPunct="1">
        <a:spcBef>
          <a:spcPct val="20000"/>
        </a:spcBef>
        <a:buFont typeface="Arial"/>
        <a:buChar char="•"/>
        <a:defRPr sz="2680" kern="1200">
          <a:solidFill>
            <a:schemeClr val="tx1"/>
          </a:solidFill>
          <a:latin typeface="+mn-lt"/>
          <a:ea typeface="+mn-ea"/>
          <a:cs typeface="+mn-cs"/>
        </a:defRPr>
      </a:lvl9pPr>
    </p:bodyStyle>
    <p:otherStyle>
      <a:defPPr>
        <a:defRPr lang="en-US"/>
      </a:defPPr>
      <a:lvl1pPr marL="0" algn="l" defTabSz="609616" rtl="0" eaLnBrk="1" latinLnBrk="0" hangingPunct="1">
        <a:defRPr sz="2398" kern="1200">
          <a:solidFill>
            <a:schemeClr val="tx1"/>
          </a:solidFill>
          <a:latin typeface="+mn-lt"/>
          <a:ea typeface="+mn-ea"/>
          <a:cs typeface="+mn-cs"/>
        </a:defRPr>
      </a:lvl1pPr>
      <a:lvl2pPr marL="609616" algn="l" defTabSz="609616" rtl="0" eaLnBrk="1" latinLnBrk="0" hangingPunct="1">
        <a:defRPr sz="2398" kern="1200">
          <a:solidFill>
            <a:schemeClr val="tx1"/>
          </a:solidFill>
          <a:latin typeface="+mn-lt"/>
          <a:ea typeface="+mn-ea"/>
          <a:cs typeface="+mn-cs"/>
        </a:defRPr>
      </a:lvl2pPr>
      <a:lvl3pPr marL="1219232" algn="l" defTabSz="609616" rtl="0" eaLnBrk="1" latinLnBrk="0" hangingPunct="1">
        <a:defRPr sz="2398" kern="1200">
          <a:solidFill>
            <a:schemeClr val="tx1"/>
          </a:solidFill>
          <a:latin typeface="+mn-lt"/>
          <a:ea typeface="+mn-ea"/>
          <a:cs typeface="+mn-cs"/>
        </a:defRPr>
      </a:lvl3pPr>
      <a:lvl4pPr marL="1828848" algn="l" defTabSz="609616" rtl="0" eaLnBrk="1" latinLnBrk="0" hangingPunct="1">
        <a:defRPr sz="2398" kern="1200">
          <a:solidFill>
            <a:schemeClr val="tx1"/>
          </a:solidFill>
          <a:latin typeface="+mn-lt"/>
          <a:ea typeface="+mn-ea"/>
          <a:cs typeface="+mn-cs"/>
        </a:defRPr>
      </a:lvl4pPr>
      <a:lvl5pPr marL="2438466" algn="l" defTabSz="609616" rtl="0" eaLnBrk="1" latinLnBrk="0" hangingPunct="1">
        <a:defRPr sz="2398" kern="1200">
          <a:solidFill>
            <a:schemeClr val="tx1"/>
          </a:solidFill>
          <a:latin typeface="+mn-lt"/>
          <a:ea typeface="+mn-ea"/>
          <a:cs typeface="+mn-cs"/>
        </a:defRPr>
      </a:lvl5pPr>
      <a:lvl6pPr marL="3048082" algn="l" defTabSz="609616" rtl="0" eaLnBrk="1" latinLnBrk="0" hangingPunct="1">
        <a:defRPr sz="2398" kern="1200">
          <a:solidFill>
            <a:schemeClr val="tx1"/>
          </a:solidFill>
          <a:latin typeface="+mn-lt"/>
          <a:ea typeface="+mn-ea"/>
          <a:cs typeface="+mn-cs"/>
        </a:defRPr>
      </a:lvl6pPr>
      <a:lvl7pPr marL="3657697" algn="l" defTabSz="609616" rtl="0" eaLnBrk="1" latinLnBrk="0" hangingPunct="1">
        <a:defRPr sz="2398" kern="1200">
          <a:solidFill>
            <a:schemeClr val="tx1"/>
          </a:solidFill>
          <a:latin typeface="+mn-lt"/>
          <a:ea typeface="+mn-ea"/>
          <a:cs typeface="+mn-cs"/>
        </a:defRPr>
      </a:lvl7pPr>
      <a:lvl8pPr marL="4267312" algn="l" defTabSz="609616" rtl="0" eaLnBrk="1" latinLnBrk="0" hangingPunct="1">
        <a:defRPr sz="2398" kern="1200">
          <a:solidFill>
            <a:schemeClr val="tx1"/>
          </a:solidFill>
          <a:latin typeface="+mn-lt"/>
          <a:ea typeface="+mn-ea"/>
          <a:cs typeface="+mn-cs"/>
        </a:defRPr>
      </a:lvl8pPr>
      <a:lvl9pPr marL="4876930" algn="l" defTabSz="609616" rtl="0" eaLnBrk="1" latinLnBrk="0" hangingPunct="1">
        <a:defRPr sz="23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ox_small_cmyk_pos_rect.jpg">
            <a:extLst>
              <a:ext uri="{FF2B5EF4-FFF2-40B4-BE49-F238E27FC236}">
                <a16:creationId xmlns:a16="http://schemas.microsoft.com/office/drawing/2014/main" id="{08929B16-FDF7-4AA6-A2A9-39A89E7BD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2144" y="127626"/>
            <a:ext cx="2009026" cy="618793"/>
          </a:xfrm>
          <a:prstGeom prst="rect">
            <a:avLst/>
          </a:prstGeom>
        </p:spPr>
      </p:pic>
      <p:pic>
        <p:nvPicPr>
          <p:cNvPr id="7" name="Picture 6">
            <a:extLst>
              <a:ext uri="{FF2B5EF4-FFF2-40B4-BE49-F238E27FC236}">
                <a16:creationId xmlns:a16="http://schemas.microsoft.com/office/drawing/2014/main" id="{1C7434D9-F1AE-452C-942D-BBCD81D23E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0831" y="127624"/>
            <a:ext cx="1902084" cy="618795"/>
          </a:xfrm>
          <a:prstGeom prst="rect">
            <a:avLst/>
          </a:prstGeom>
        </p:spPr>
      </p:pic>
      <p:sp>
        <p:nvSpPr>
          <p:cNvPr id="5" name="Rectangle 4">
            <a:extLst>
              <a:ext uri="{FF2B5EF4-FFF2-40B4-BE49-F238E27FC236}">
                <a16:creationId xmlns:a16="http://schemas.microsoft.com/office/drawing/2014/main" id="{75241E2E-BF1D-4781-8F87-A4119B080108}"/>
              </a:ext>
            </a:extLst>
          </p:cNvPr>
          <p:cNvSpPr>
            <a:spLocks noChangeArrowheads="1"/>
          </p:cNvSpPr>
          <p:nvPr userDrawn="1"/>
        </p:nvSpPr>
        <p:spPr bwMode="auto">
          <a:xfrm>
            <a:off x="-1" y="862175"/>
            <a:ext cx="12192000" cy="599582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398">
              <a:solidFill>
                <a:schemeClr val="lt1"/>
              </a:solidFill>
              <a:latin typeface="+mn-lt"/>
              <a:ea typeface="+mn-ea"/>
              <a:cs typeface="+mn-cs"/>
            </a:endParaRPr>
          </a:p>
        </p:txBody>
      </p:sp>
    </p:spTree>
    <p:extLst>
      <p:ext uri="{BB962C8B-B14F-4D97-AF65-F5344CB8AC3E}">
        <p14:creationId xmlns:p14="http://schemas.microsoft.com/office/powerpoint/2010/main" val="3301896225"/>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609616" rtl="0" eaLnBrk="1" latinLnBrk="0" hangingPunct="1">
        <a:spcBef>
          <a:spcPct val="0"/>
        </a:spcBef>
        <a:buNone/>
        <a:defRPr sz="5926" kern="1200">
          <a:solidFill>
            <a:schemeClr val="tx1"/>
          </a:solidFill>
          <a:latin typeface="+mj-lt"/>
          <a:ea typeface="+mj-ea"/>
          <a:cs typeface="+mj-cs"/>
        </a:defRPr>
      </a:lvl1pPr>
    </p:titleStyle>
    <p:bodyStyle>
      <a:lvl1pPr marL="457213" indent="-457213" algn="l" defTabSz="609616" rtl="0" eaLnBrk="1" latinLnBrk="0" hangingPunct="1">
        <a:spcBef>
          <a:spcPct val="20000"/>
        </a:spcBef>
        <a:buFont typeface="Arial"/>
        <a:buChar char="•"/>
        <a:defRPr sz="4232" kern="1200">
          <a:solidFill>
            <a:schemeClr val="tx1"/>
          </a:solidFill>
          <a:latin typeface="+mn-lt"/>
          <a:ea typeface="+mn-ea"/>
          <a:cs typeface="+mn-cs"/>
        </a:defRPr>
      </a:lvl1pPr>
      <a:lvl2pPr marL="990627" indent="-381010" algn="l" defTabSz="609616" rtl="0" eaLnBrk="1" latinLnBrk="0" hangingPunct="1">
        <a:spcBef>
          <a:spcPct val="20000"/>
        </a:spcBef>
        <a:buFont typeface="Arial"/>
        <a:buChar char="–"/>
        <a:defRPr sz="3668" kern="1200">
          <a:solidFill>
            <a:schemeClr val="tx1"/>
          </a:solidFill>
          <a:latin typeface="+mn-lt"/>
          <a:ea typeface="+mn-ea"/>
          <a:cs typeface="+mn-cs"/>
        </a:defRPr>
      </a:lvl2pPr>
      <a:lvl3pPr marL="1524040" indent="-304808" algn="l" defTabSz="609616" rtl="0" eaLnBrk="1" latinLnBrk="0" hangingPunct="1">
        <a:spcBef>
          <a:spcPct val="20000"/>
        </a:spcBef>
        <a:buFont typeface="Arial"/>
        <a:buChar char="•"/>
        <a:defRPr sz="3245" kern="1200">
          <a:solidFill>
            <a:schemeClr val="tx1"/>
          </a:solidFill>
          <a:latin typeface="+mn-lt"/>
          <a:ea typeface="+mn-ea"/>
          <a:cs typeface="+mn-cs"/>
        </a:defRPr>
      </a:lvl3pPr>
      <a:lvl4pPr marL="2133657" indent="-304808" algn="l" defTabSz="609616" rtl="0" eaLnBrk="1" latinLnBrk="0" hangingPunct="1">
        <a:spcBef>
          <a:spcPct val="20000"/>
        </a:spcBef>
        <a:buFont typeface="Arial"/>
        <a:buChar char="–"/>
        <a:defRPr sz="2680" kern="1200">
          <a:solidFill>
            <a:schemeClr val="tx1"/>
          </a:solidFill>
          <a:latin typeface="+mn-lt"/>
          <a:ea typeface="+mn-ea"/>
          <a:cs typeface="+mn-cs"/>
        </a:defRPr>
      </a:lvl4pPr>
      <a:lvl5pPr marL="2743272" indent="-304808" algn="l" defTabSz="609616" rtl="0" eaLnBrk="1" latinLnBrk="0" hangingPunct="1">
        <a:spcBef>
          <a:spcPct val="20000"/>
        </a:spcBef>
        <a:buFont typeface="Arial"/>
        <a:buChar char="»"/>
        <a:defRPr sz="2680" kern="1200">
          <a:solidFill>
            <a:schemeClr val="tx1"/>
          </a:solidFill>
          <a:latin typeface="+mn-lt"/>
          <a:ea typeface="+mn-ea"/>
          <a:cs typeface="+mn-cs"/>
        </a:defRPr>
      </a:lvl5pPr>
      <a:lvl6pPr marL="3352889" indent="-304808" algn="l" defTabSz="609616" rtl="0" eaLnBrk="1" latinLnBrk="0" hangingPunct="1">
        <a:spcBef>
          <a:spcPct val="20000"/>
        </a:spcBef>
        <a:buFont typeface="Arial"/>
        <a:buChar char="•"/>
        <a:defRPr sz="2680" kern="1200">
          <a:solidFill>
            <a:schemeClr val="tx1"/>
          </a:solidFill>
          <a:latin typeface="+mn-lt"/>
          <a:ea typeface="+mn-ea"/>
          <a:cs typeface="+mn-cs"/>
        </a:defRPr>
      </a:lvl6pPr>
      <a:lvl7pPr marL="3962505" indent="-304808" algn="l" defTabSz="609616" rtl="0" eaLnBrk="1" latinLnBrk="0" hangingPunct="1">
        <a:spcBef>
          <a:spcPct val="20000"/>
        </a:spcBef>
        <a:buFont typeface="Arial"/>
        <a:buChar char="•"/>
        <a:defRPr sz="2680" kern="1200">
          <a:solidFill>
            <a:schemeClr val="tx1"/>
          </a:solidFill>
          <a:latin typeface="+mn-lt"/>
          <a:ea typeface="+mn-ea"/>
          <a:cs typeface="+mn-cs"/>
        </a:defRPr>
      </a:lvl7pPr>
      <a:lvl8pPr marL="4572123" indent="-304808" algn="l" defTabSz="609616" rtl="0" eaLnBrk="1" latinLnBrk="0" hangingPunct="1">
        <a:spcBef>
          <a:spcPct val="20000"/>
        </a:spcBef>
        <a:buFont typeface="Arial"/>
        <a:buChar char="•"/>
        <a:defRPr sz="2680" kern="1200">
          <a:solidFill>
            <a:schemeClr val="tx1"/>
          </a:solidFill>
          <a:latin typeface="+mn-lt"/>
          <a:ea typeface="+mn-ea"/>
          <a:cs typeface="+mn-cs"/>
        </a:defRPr>
      </a:lvl8pPr>
      <a:lvl9pPr marL="5181738" indent="-304808" algn="l" defTabSz="609616" rtl="0" eaLnBrk="1" latinLnBrk="0" hangingPunct="1">
        <a:spcBef>
          <a:spcPct val="20000"/>
        </a:spcBef>
        <a:buFont typeface="Arial"/>
        <a:buChar char="•"/>
        <a:defRPr sz="2680" kern="1200">
          <a:solidFill>
            <a:schemeClr val="tx1"/>
          </a:solidFill>
          <a:latin typeface="+mn-lt"/>
          <a:ea typeface="+mn-ea"/>
          <a:cs typeface="+mn-cs"/>
        </a:defRPr>
      </a:lvl9pPr>
    </p:bodyStyle>
    <p:otherStyle>
      <a:defPPr>
        <a:defRPr lang="en-US"/>
      </a:defPPr>
      <a:lvl1pPr marL="0" algn="l" defTabSz="609616" rtl="0" eaLnBrk="1" latinLnBrk="0" hangingPunct="1">
        <a:defRPr sz="2398" kern="1200">
          <a:solidFill>
            <a:schemeClr val="tx1"/>
          </a:solidFill>
          <a:latin typeface="+mn-lt"/>
          <a:ea typeface="+mn-ea"/>
          <a:cs typeface="+mn-cs"/>
        </a:defRPr>
      </a:lvl1pPr>
      <a:lvl2pPr marL="609616" algn="l" defTabSz="609616" rtl="0" eaLnBrk="1" latinLnBrk="0" hangingPunct="1">
        <a:defRPr sz="2398" kern="1200">
          <a:solidFill>
            <a:schemeClr val="tx1"/>
          </a:solidFill>
          <a:latin typeface="+mn-lt"/>
          <a:ea typeface="+mn-ea"/>
          <a:cs typeface="+mn-cs"/>
        </a:defRPr>
      </a:lvl2pPr>
      <a:lvl3pPr marL="1219232" algn="l" defTabSz="609616" rtl="0" eaLnBrk="1" latinLnBrk="0" hangingPunct="1">
        <a:defRPr sz="2398" kern="1200">
          <a:solidFill>
            <a:schemeClr val="tx1"/>
          </a:solidFill>
          <a:latin typeface="+mn-lt"/>
          <a:ea typeface="+mn-ea"/>
          <a:cs typeface="+mn-cs"/>
        </a:defRPr>
      </a:lvl3pPr>
      <a:lvl4pPr marL="1828848" algn="l" defTabSz="609616" rtl="0" eaLnBrk="1" latinLnBrk="0" hangingPunct="1">
        <a:defRPr sz="2398" kern="1200">
          <a:solidFill>
            <a:schemeClr val="tx1"/>
          </a:solidFill>
          <a:latin typeface="+mn-lt"/>
          <a:ea typeface="+mn-ea"/>
          <a:cs typeface="+mn-cs"/>
        </a:defRPr>
      </a:lvl4pPr>
      <a:lvl5pPr marL="2438466" algn="l" defTabSz="609616" rtl="0" eaLnBrk="1" latinLnBrk="0" hangingPunct="1">
        <a:defRPr sz="2398" kern="1200">
          <a:solidFill>
            <a:schemeClr val="tx1"/>
          </a:solidFill>
          <a:latin typeface="+mn-lt"/>
          <a:ea typeface="+mn-ea"/>
          <a:cs typeface="+mn-cs"/>
        </a:defRPr>
      </a:lvl5pPr>
      <a:lvl6pPr marL="3048082" algn="l" defTabSz="609616" rtl="0" eaLnBrk="1" latinLnBrk="0" hangingPunct="1">
        <a:defRPr sz="2398" kern="1200">
          <a:solidFill>
            <a:schemeClr val="tx1"/>
          </a:solidFill>
          <a:latin typeface="+mn-lt"/>
          <a:ea typeface="+mn-ea"/>
          <a:cs typeface="+mn-cs"/>
        </a:defRPr>
      </a:lvl6pPr>
      <a:lvl7pPr marL="3657697" algn="l" defTabSz="609616" rtl="0" eaLnBrk="1" latinLnBrk="0" hangingPunct="1">
        <a:defRPr sz="2398" kern="1200">
          <a:solidFill>
            <a:schemeClr val="tx1"/>
          </a:solidFill>
          <a:latin typeface="+mn-lt"/>
          <a:ea typeface="+mn-ea"/>
          <a:cs typeface="+mn-cs"/>
        </a:defRPr>
      </a:lvl7pPr>
      <a:lvl8pPr marL="4267312" algn="l" defTabSz="609616" rtl="0" eaLnBrk="1" latinLnBrk="0" hangingPunct="1">
        <a:defRPr sz="2398" kern="1200">
          <a:solidFill>
            <a:schemeClr val="tx1"/>
          </a:solidFill>
          <a:latin typeface="+mn-lt"/>
          <a:ea typeface="+mn-ea"/>
          <a:cs typeface="+mn-cs"/>
        </a:defRPr>
      </a:lvl8pPr>
      <a:lvl9pPr marL="4876930" algn="l" defTabSz="609616"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anoramic@phc.ox.ac.uk"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2743" y="1135827"/>
            <a:ext cx="8006491" cy="5270161"/>
          </a:xfrm>
          <a:prstGeom prst="rect">
            <a:avLst/>
          </a:prstGeom>
          <a:solidFill>
            <a:srgbClr val="FFFFFF">
              <a:alpha val="25098"/>
            </a:srgbClr>
          </a:solidFill>
          <a:ln>
            <a:solidFill>
              <a:schemeClr val="bg1"/>
            </a:solidFill>
          </a:ln>
        </p:spPr>
        <p:txBody>
          <a:bodyPr wrap="square" rtlCol="0">
            <a:spAutoFit/>
          </a:bodyPr>
          <a:lstStyle/>
          <a:p>
            <a:pPr algn="ctr" defTabSz="457075"/>
            <a:r>
              <a:rPr lang="en-US" sz="6981" dirty="0">
                <a:solidFill>
                  <a:prstClr val="white"/>
                </a:solidFill>
                <a:latin typeface="Arial" panose="020B0604020202020204" pitchFamily="34" charset="0"/>
                <a:cs typeface="Arial" panose="020B0604020202020204" pitchFamily="34" charset="0"/>
              </a:rPr>
              <a:t>PANORAMIC</a:t>
            </a:r>
          </a:p>
          <a:p>
            <a:pPr algn="ctr" defTabSz="457075"/>
            <a:r>
              <a:rPr lang="en-GB" sz="2962" dirty="0">
                <a:solidFill>
                  <a:prstClr val="white"/>
                </a:solidFill>
                <a:latin typeface="Arial" panose="020B0604020202020204" pitchFamily="34" charset="0"/>
                <a:cs typeface="Arial" panose="020B0604020202020204" pitchFamily="34" charset="0"/>
              </a:rPr>
              <a:t>Platform Adaptive trial of </a:t>
            </a:r>
            <a:r>
              <a:rPr lang="en-GB" sz="2962" dirty="0" err="1">
                <a:solidFill>
                  <a:prstClr val="white"/>
                </a:solidFill>
                <a:latin typeface="Arial" panose="020B0604020202020204" pitchFamily="34" charset="0"/>
                <a:cs typeface="Arial" panose="020B0604020202020204" pitchFamily="34" charset="0"/>
              </a:rPr>
              <a:t>NOvel</a:t>
            </a:r>
            <a:r>
              <a:rPr lang="en-GB" sz="2962" dirty="0">
                <a:solidFill>
                  <a:prstClr val="white"/>
                </a:solidFill>
                <a:latin typeface="Arial" panose="020B0604020202020204" pitchFamily="34" charset="0"/>
                <a:cs typeface="Arial" panose="020B0604020202020204" pitchFamily="34" charset="0"/>
              </a:rPr>
              <a:t> </a:t>
            </a:r>
            <a:r>
              <a:rPr lang="en-GB" sz="2962" dirty="0" err="1">
                <a:solidFill>
                  <a:prstClr val="white"/>
                </a:solidFill>
                <a:latin typeface="Arial" panose="020B0604020202020204" pitchFamily="34" charset="0"/>
                <a:cs typeface="Arial" panose="020B0604020202020204" pitchFamily="34" charset="0"/>
              </a:rPr>
              <a:t>antiviRals</a:t>
            </a:r>
            <a:r>
              <a:rPr lang="en-GB" sz="2962" dirty="0">
                <a:solidFill>
                  <a:prstClr val="white"/>
                </a:solidFill>
                <a:latin typeface="Arial" panose="020B0604020202020204" pitchFamily="34" charset="0"/>
                <a:cs typeface="Arial" panose="020B0604020202020204" pitchFamily="34" charset="0"/>
              </a:rPr>
              <a:t> for </a:t>
            </a:r>
            <a:r>
              <a:rPr lang="en-GB" sz="2962" dirty="0" err="1">
                <a:solidFill>
                  <a:prstClr val="white"/>
                </a:solidFill>
                <a:latin typeface="Arial" panose="020B0604020202020204" pitchFamily="34" charset="0"/>
                <a:cs typeface="Arial" panose="020B0604020202020204" pitchFamily="34" charset="0"/>
              </a:rPr>
              <a:t>eArly</a:t>
            </a:r>
            <a:r>
              <a:rPr lang="en-GB" sz="2962" dirty="0">
                <a:solidFill>
                  <a:prstClr val="white"/>
                </a:solidFill>
                <a:latin typeface="Arial" panose="020B0604020202020204" pitchFamily="34" charset="0"/>
                <a:cs typeface="Arial" panose="020B0604020202020204" pitchFamily="34" charset="0"/>
              </a:rPr>
              <a:t> </a:t>
            </a:r>
            <a:r>
              <a:rPr lang="en-GB" sz="2962" dirty="0" err="1">
                <a:solidFill>
                  <a:prstClr val="white"/>
                </a:solidFill>
                <a:latin typeface="Arial" panose="020B0604020202020204" pitchFamily="34" charset="0"/>
                <a:cs typeface="Arial" panose="020B0604020202020204" pitchFamily="34" charset="0"/>
              </a:rPr>
              <a:t>treatMent</a:t>
            </a:r>
            <a:r>
              <a:rPr lang="en-GB" sz="2962" dirty="0">
                <a:solidFill>
                  <a:prstClr val="white"/>
                </a:solidFill>
                <a:latin typeface="Arial" panose="020B0604020202020204" pitchFamily="34" charset="0"/>
                <a:cs typeface="Arial" panose="020B0604020202020204" pitchFamily="34" charset="0"/>
              </a:rPr>
              <a:t> of covid-19 In the Community</a:t>
            </a:r>
            <a:endParaRPr lang="en-US" sz="2962" dirty="0">
              <a:solidFill>
                <a:prstClr val="white"/>
              </a:solidFill>
              <a:latin typeface="Arial" panose="020B0604020202020204" pitchFamily="34" charset="0"/>
              <a:cs typeface="Arial" panose="020B0604020202020204" pitchFamily="34" charset="0"/>
            </a:endParaRPr>
          </a:p>
          <a:p>
            <a:pPr algn="ctr" defTabSz="457075">
              <a:spcBef>
                <a:spcPts val="1904"/>
              </a:spcBef>
              <a:defRPr/>
            </a:pPr>
            <a:r>
              <a:rPr lang="en-GB" sz="2400" b="1" dirty="0">
                <a:solidFill>
                  <a:schemeClr val="bg1"/>
                </a:solidFill>
              </a:rPr>
              <a:t>Trial Team Training</a:t>
            </a:r>
          </a:p>
          <a:p>
            <a:pPr algn="ctr">
              <a:spcBef>
                <a:spcPts val="1800"/>
              </a:spcBef>
              <a:defRPr/>
            </a:pPr>
            <a:r>
              <a:rPr lang="en-GB" sz="1800" dirty="0">
                <a:solidFill>
                  <a:schemeClr val="bg1"/>
                </a:solidFill>
              </a:rPr>
              <a:t>Chief Investigator: Professor Chris Butler</a:t>
            </a:r>
            <a:endParaRPr lang="en-GB" sz="1800" dirty="0">
              <a:solidFill>
                <a:schemeClr val="bg1"/>
              </a:solidFill>
              <a:cs typeface="Calibri"/>
            </a:endParaRPr>
          </a:p>
          <a:p>
            <a:pPr algn="ctr">
              <a:spcBef>
                <a:spcPts val="1800"/>
              </a:spcBef>
              <a:defRPr/>
            </a:pPr>
            <a:r>
              <a:rPr lang="en-GB" sz="1800" dirty="0">
                <a:solidFill>
                  <a:schemeClr val="bg1"/>
                </a:solidFill>
              </a:rPr>
              <a:t>Sponsor: University of Oxford </a:t>
            </a:r>
            <a:endParaRPr lang="en-GB" sz="1800" dirty="0">
              <a:solidFill>
                <a:schemeClr val="bg1"/>
              </a:solidFill>
              <a:cs typeface="Calibri"/>
            </a:endParaRPr>
          </a:p>
          <a:p>
            <a:pPr algn="ctr">
              <a:spcBef>
                <a:spcPts val="1800"/>
              </a:spcBef>
              <a:defRPr/>
            </a:pPr>
            <a:r>
              <a:rPr lang="en-GB" sz="1800" dirty="0">
                <a:solidFill>
                  <a:schemeClr val="bg1"/>
                </a:solidFill>
              </a:rPr>
              <a:t>Funded by DHSC/NIHR</a:t>
            </a:r>
            <a:endParaRPr lang="en-US" sz="1800" dirty="0">
              <a:solidFill>
                <a:schemeClr val="bg1"/>
              </a:solidFill>
              <a:latin typeface="Arial" panose="020B0604020202020204" pitchFamily="34" charset="0"/>
              <a:cs typeface="Arial" panose="020B0604020202020204" pitchFamily="34" charset="0"/>
            </a:endParaRPr>
          </a:p>
          <a:p>
            <a:pPr algn="ctr">
              <a:spcBef>
                <a:spcPts val="1800"/>
              </a:spcBef>
              <a:defRPr/>
            </a:pPr>
            <a:r>
              <a:rPr lang="en-GB" sz="1800" dirty="0">
                <a:solidFill>
                  <a:schemeClr val="bg1"/>
                </a:solidFill>
                <a:latin typeface="Calibri"/>
                <a:cs typeface="Calibri"/>
              </a:rPr>
              <a:t>REC: </a:t>
            </a:r>
            <a:r>
              <a:rPr lang="en-GB" sz="1800" dirty="0">
                <a:solidFill>
                  <a:schemeClr val="bg1"/>
                </a:solidFill>
                <a:ea typeface="+mn-lt"/>
                <a:cs typeface="+mn-lt"/>
              </a:rPr>
              <a:t>21/SC/0393</a:t>
            </a:r>
            <a:r>
              <a:rPr lang="en-GB" sz="1800" dirty="0">
                <a:solidFill>
                  <a:schemeClr val="bg1"/>
                </a:solidFill>
                <a:latin typeface="Calibri"/>
                <a:cs typeface="Calibri"/>
              </a:rPr>
              <a:t>   IRAS:</a:t>
            </a:r>
            <a:r>
              <a:rPr lang="en-GB" sz="1800" dirty="0">
                <a:solidFill>
                  <a:schemeClr val="bg1"/>
                </a:solidFill>
                <a:ea typeface="+mn-lt"/>
                <a:cs typeface="+mn-lt"/>
              </a:rPr>
              <a:t> 1004274   EudraCT: 2021-005748-31</a:t>
            </a:r>
          </a:p>
          <a:p>
            <a:pPr algn="ctr" defTabSz="457075">
              <a:spcBef>
                <a:spcPts val="1904"/>
              </a:spcBef>
              <a:defRPr/>
            </a:pPr>
            <a:endParaRPr lang="en-US" sz="1975" dirty="0">
              <a:solidFill>
                <a:schemeClr val="bg1"/>
              </a:solidFill>
              <a:latin typeface="Arial" panose="020B0604020202020204" pitchFamily="34" charset="0"/>
              <a:cs typeface="Arial" panose="020B0604020202020204" pitchFamily="34" charset="0"/>
            </a:endParaRPr>
          </a:p>
        </p:txBody>
      </p:sp>
      <p:pic>
        <p:nvPicPr>
          <p:cNvPr id="3" name="Picture 3">
            <a:extLst>
              <a:ext uri="{FF2B5EF4-FFF2-40B4-BE49-F238E27FC236}">
                <a16:creationId xmlns:a16="http://schemas.microsoft.com/office/drawing/2014/main" id="{143A59D1-E00D-4D49-9A93-ADF1757F76B2}"/>
              </a:ext>
            </a:extLst>
          </p:cNvPr>
          <p:cNvPicPr>
            <a:picLocks noChangeAspect="1"/>
          </p:cNvPicPr>
          <p:nvPr/>
        </p:nvPicPr>
        <p:blipFill>
          <a:blip r:embed="rId3"/>
          <a:stretch>
            <a:fillRect/>
          </a:stretch>
        </p:blipFill>
        <p:spPr>
          <a:xfrm>
            <a:off x="4672445" y="40958"/>
            <a:ext cx="2743200" cy="714719"/>
          </a:xfrm>
          <a:prstGeom prst="rect">
            <a:avLst/>
          </a:prstGeom>
        </p:spPr>
      </p:pic>
    </p:spTree>
    <p:extLst>
      <p:ext uri="{BB962C8B-B14F-4D97-AF65-F5344CB8AC3E}">
        <p14:creationId xmlns:p14="http://schemas.microsoft.com/office/powerpoint/2010/main" val="3003029051"/>
      </p:ext>
    </p:extLst>
  </p:cSld>
  <p:clrMapOvr>
    <a:masterClrMapping/>
  </p:clrMapOvr>
  <mc:AlternateContent xmlns:mc="http://schemas.openxmlformats.org/markup-compatibility/2006" xmlns:p14="http://schemas.microsoft.com/office/powerpoint/2010/main">
    <mc:Choice Requires="p14">
      <p:transition spd="slow" p14:dur="2000" advTm="18403"/>
    </mc:Choice>
    <mc:Fallback xmlns="">
      <p:transition spd="slow" advTm="1840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59770"/>
            <a:ext cx="12192000" cy="1369606"/>
          </a:xfrm>
          <a:prstGeom prst="rect">
            <a:avLst/>
          </a:prstGeom>
        </p:spPr>
        <p:txBody>
          <a:bodyPr wrap="square">
            <a:spAutoFit/>
          </a:bodyPr>
          <a:lstStyle/>
          <a:p>
            <a:pPr>
              <a:spcAft>
                <a:spcPts val="600"/>
              </a:spcAft>
            </a:pPr>
            <a:endParaRPr lang="en-GB" sz="2600" b="1" dirty="0" smtClean="0">
              <a:solidFill>
                <a:schemeClr val="bg1"/>
              </a:solidFill>
            </a:endParaRPr>
          </a:p>
          <a:p>
            <a:pPr>
              <a:spcAft>
                <a:spcPts val="600"/>
              </a:spcAft>
            </a:pPr>
            <a:r>
              <a:rPr lang="en-GB" sz="2600" b="1" dirty="0" smtClean="0">
                <a:solidFill>
                  <a:schemeClr val="bg1"/>
                </a:solidFill>
              </a:rPr>
              <a:t>Participants </a:t>
            </a:r>
            <a:r>
              <a:rPr lang="en-GB" sz="2600" b="1" dirty="0">
                <a:solidFill>
                  <a:schemeClr val="bg1"/>
                </a:solidFill>
              </a:rPr>
              <a:t>randomised to the usual care plus </a:t>
            </a:r>
            <a:r>
              <a:rPr lang="en-GB" sz="2600" b="1" dirty="0" err="1">
                <a:solidFill>
                  <a:schemeClr val="bg1"/>
                </a:solidFill>
              </a:rPr>
              <a:t>Paxlovid</a:t>
            </a:r>
            <a:r>
              <a:rPr lang="en-GB" sz="2600" b="1" dirty="0">
                <a:solidFill>
                  <a:schemeClr val="bg1"/>
                </a:solidFill>
              </a:rPr>
              <a:t> arm will receive usual clinical care as per NHS guidelines, plus </a:t>
            </a:r>
            <a:r>
              <a:rPr lang="en-GB" sz="2600" b="1" dirty="0" err="1">
                <a:solidFill>
                  <a:schemeClr val="bg1"/>
                </a:solidFill>
              </a:rPr>
              <a:t>Paxlovid</a:t>
            </a:r>
            <a:r>
              <a:rPr lang="en-GB" sz="2600" b="1" dirty="0">
                <a:solidFill>
                  <a:schemeClr val="bg1"/>
                </a:solidFill>
              </a:rPr>
              <a:t> for five </a:t>
            </a:r>
            <a:r>
              <a:rPr lang="en-GB" sz="2600" b="1" dirty="0" smtClean="0">
                <a:solidFill>
                  <a:schemeClr val="bg1"/>
                </a:solidFill>
              </a:rPr>
              <a:t>days</a:t>
            </a:r>
            <a:endParaRPr lang="en-GB" sz="2600" b="1" dirty="0">
              <a:solidFill>
                <a:schemeClr val="bg1"/>
              </a:solidFill>
            </a:endParaRPr>
          </a:p>
        </p:txBody>
      </p:sp>
      <p:pic>
        <p:nvPicPr>
          <p:cNvPr id="2" name="Picture 3" descr="Graphical user interface, application&#10;&#10;Description automatically generated">
            <a:extLst>
              <a:ext uri="{FF2B5EF4-FFF2-40B4-BE49-F238E27FC236}">
                <a16:creationId xmlns:a16="http://schemas.microsoft.com/office/drawing/2014/main" id="{1BF781BB-8F75-4D6A-AA9A-90BC9E754DC8}"/>
              </a:ext>
            </a:extLst>
          </p:cNvPr>
          <p:cNvPicPr>
            <a:picLocks noChangeAspect="1"/>
          </p:cNvPicPr>
          <p:nvPr/>
        </p:nvPicPr>
        <p:blipFill>
          <a:blip r:embed="rId2"/>
          <a:stretch>
            <a:fillRect/>
          </a:stretch>
        </p:blipFill>
        <p:spPr>
          <a:xfrm>
            <a:off x="4672445" y="49617"/>
            <a:ext cx="2743200" cy="714719"/>
          </a:xfrm>
          <a:prstGeom prst="rect">
            <a:avLst/>
          </a:prstGeom>
        </p:spPr>
      </p:pic>
      <p:sp>
        <p:nvSpPr>
          <p:cNvPr id="7" name="Rectangle 2">
            <a:extLst>
              <a:ext uri="{FF2B5EF4-FFF2-40B4-BE49-F238E27FC236}">
                <a16:creationId xmlns:a16="http://schemas.microsoft.com/office/drawing/2014/main" id="{75D9D8E8-FAD5-41E4-9C25-7B45FEF4FCC7}"/>
              </a:ext>
            </a:extLst>
          </p:cNvPr>
          <p:cNvSpPr>
            <a:spLocks noChangeArrowheads="1"/>
          </p:cNvSpPr>
          <p:nvPr/>
        </p:nvSpPr>
        <p:spPr bwMode="auto">
          <a:xfrm>
            <a:off x="767643" y="3057053"/>
            <a:ext cx="72361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Aft>
                <a:spcPts val="600"/>
              </a:spcAft>
              <a:buFont typeface="Arial" panose="020B0604020202020204" pitchFamily="34" charset="0"/>
              <a:buChar char="•"/>
            </a:pPr>
            <a:r>
              <a:rPr lang="en-GB" altLang="en-US" sz="2400" b="1" dirty="0">
                <a:solidFill>
                  <a:schemeClr val="bg1"/>
                </a:solidFill>
              </a:rPr>
              <a:t>Usual recommended dosage </a:t>
            </a:r>
            <a:r>
              <a:rPr lang="en-GB" altLang="en-US" sz="2400" dirty="0" smtClean="0">
                <a:solidFill>
                  <a:schemeClr val="bg1"/>
                </a:solidFill>
              </a:rPr>
              <a:t>- 300 </a:t>
            </a:r>
            <a:r>
              <a:rPr lang="en-GB" altLang="en-US" sz="2400" dirty="0">
                <a:solidFill>
                  <a:schemeClr val="bg1"/>
                </a:solidFill>
              </a:rPr>
              <a:t>mg </a:t>
            </a:r>
            <a:r>
              <a:rPr lang="en-GB" altLang="en-US" sz="2400" dirty="0" err="1">
                <a:solidFill>
                  <a:schemeClr val="bg1"/>
                </a:solidFill>
              </a:rPr>
              <a:t>Nirmatrelvir</a:t>
            </a:r>
            <a:r>
              <a:rPr lang="en-GB" altLang="en-US" sz="2400" dirty="0">
                <a:solidFill>
                  <a:schemeClr val="bg1"/>
                </a:solidFill>
              </a:rPr>
              <a:t> (two 150 mg tablets) with 100 mg </a:t>
            </a:r>
            <a:r>
              <a:rPr lang="en-GB" altLang="en-US" sz="2400" dirty="0" smtClean="0">
                <a:solidFill>
                  <a:schemeClr val="bg1"/>
                </a:solidFill>
              </a:rPr>
              <a:t>Ritonavir </a:t>
            </a:r>
            <a:r>
              <a:rPr lang="en-GB" altLang="en-US" sz="2400" dirty="0">
                <a:solidFill>
                  <a:schemeClr val="bg1"/>
                </a:solidFill>
              </a:rPr>
              <a:t>(one 100 mg tablet) </a:t>
            </a:r>
            <a:r>
              <a:rPr lang="en-GB" altLang="en-US" sz="2400" dirty="0" smtClean="0">
                <a:solidFill>
                  <a:schemeClr val="bg1"/>
                </a:solidFill>
              </a:rPr>
              <a:t>taken </a:t>
            </a:r>
            <a:r>
              <a:rPr lang="en-GB" altLang="en-US" sz="2400" dirty="0">
                <a:solidFill>
                  <a:schemeClr val="bg1"/>
                </a:solidFill>
              </a:rPr>
              <a:t>together orally twice daily for 5 </a:t>
            </a:r>
            <a:r>
              <a:rPr lang="en-GB" altLang="en-US" sz="2400" dirty="0" smtClean="0">
                <a:solidFill>
                  <a:schemeClr val="bg1"/>
                </a:solidFill>
              </a:rPr>
              <a:t>days</a:t>
            </a:r>
          </a:p>
        </p:txBody>
      </p:sp>
      <p:pic>
        <p:nvPicPr>
          <p:cNvPr id="9" name="Picture 8" descr="A picture containing indoor, person, hand&#10;&#10;Description automatically generated">
            <a:extLst>
              <a:ext uri="{FF2B5EF4-FFF2-40B4-BE49-F238E27FC236}">
                <a16:creationId xmlns:a16="http://schemas.microsoft.com/office/drawing/2014/main" id="{54F57EB7-B873-48CD-8CC9-B3DEEF372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4156" y="2200759"/>
            <a:ext cx="3567064" cy="3006671"/>
          </a:xfrm>
          <a:prstGeom prst="rect">
            <a:avLst/>
          </a:prstGeom>
        </p:spPr>
      </p:pic>
    </p:spTree>
    <p:extLst>
      <p:ext uri="{BB962C8B-B14F-4D97-AF65-F5344CB8AC3E}">
        <p14:creationId xmlns:p14="http://schemas.microsoft.com/office/powerpoint/2010/main" val="225771488"/>
      </p:ext>
    </p:extLst>
  </p:cSld>
  <p:clrMapOvr>
    <a:masterClrMapping/>
  </p:clrMapOvr>
  <mc:AlternateContent xmlns:mc="http://schemas.openxmlformats.org/markup-compatibility/2006" xmlns:p14="http://schemas.microsoft.com/office/powerpoint/2010/main">
    <mc:Choice Requires="p14">
      <p:transition spd="slow" p14:dur="2000" advTm="42092"/>
    </mc:Choice>
    <mc:Fallback xmlns="">
      <p:transition spd="slow" advTm="42092"/>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59770"/>
            <a:ext cx="12192000" cy="584775"/>
          </a:xfrm>
          <a:prstGeom prst="rect">
            <a:avLst/>
          </a:prstGeom>
        </p:spPr>
        <p:txBody>
          <a:bodyPr wrap="square">
            <a:spAutoFit/>
          </a:bodyPr>
          <a:lstStyle/>
          <a:p>
            <a:pPr>
              <a:spcAft>
                <a:spcPts val="600"/>
              </a:spcAft>
            </a:pPr>
            <a:r>
              <a:rPr lang="en-GB" sz="3200" b="1" dirty="0" smtClean="0">
                <a:solidFill>
                  <a:schemeClr val="bg1"/>
                </a:solidFill>
              </a:rPr>
              <a:t>Precautions</a:t>
            </a:r>
            <a:endParaRPr lang="en-GB" sz="3200" b="1" dirty="0">
              <a:solidFill>
                <a:schemeClr val="bg1"/>
              </a:solidFill>
            </a:endParaRPr>
          </a:p>
        </p:txBody>
      </p:sp>
      <p:pic>
        <p:nvPicPr>
          <p:cNvPr id="2" name="Picture 3" descr="Graphical user interface, application&#10;&#10;Description automatically generated">
            <a:extLst>
              <a:ext uri="{FF2B5EF4-FFF2-40B4-BE49-F238E27FC236}">
                <a16:creationId xmlns:a16="http://schemas.microsoft.com/office/drawing/2014/main" id="{1BF781BB-8F75-4D6A-AA9A-90BC9E754DC8}"/>
              </a:ext>
            </a:extLst>
          </p:cNvPr>
          <p:cNvPicPr>
            <a:picLocks noChangeAspect="1"/>
          </p:cNvPicPr>
          <p:nvPr/>
        </p:nvPicPr>
        <p:blipFill>
          <a:blip r:embed="rId2"/>
          <a:stretch>
            <a:fillRect/>
          </a:stretch>
        </p:blipFill>
        <p:spPr>
          <a:xfrm>
            <a:off x="4672445" y="49617"/>
            <a:ext cx="2743200" cy="714719"/>
          </a:xfrm>
          <a:prstGeom prst="rect">
            <a:avLst/>
          </a:prstGeom>
        </p:spPr>
      </p:pic>
      <p:sp>
        <p:nvSpPr>
          <p:cNvPr id="4" name="Rectangle 3"/>
          <p:cNvSpPr/>
          <p:nvPr/>
        </p:nvSpPr>
        <p:spPr>
          <a:xfrm>
            <a:off x="1084881" y="1997839"/>
            <a:ext cx="10244380" cy="4801314"/>
          </a:xfrm>
          <a:prstGeom prst="rect">
            <a:avLst/>
          </a:prstGeom>
        </p:spPr>
        <p:txBody>
          <a:bodyPr wrap="square">
            <a:spAutoFit/>
          </a:bodyPr>
          <a:lstStyle/>
          <a:p>
            <a:r>
              <a:rPr lang="en-GB" sz="2400" dirty="0">
                <a:solidFill>
                  <a:schemeClr val="bg1"/>
                </a:solidFill>
              </a:rPr>
              <a:t>Potential SARs due to drug-drug interactions - See Appendix F in protocol for full list of contraindicated concomitant medications and concomitant medications that may be taken with caution</a:t>
            </a:r>
          </a:p>
          <a:p>
            <a:endParaRPr lang="en-GB" sz="2400" dirty="0" smtClean="0">
              <a:solidFill>
                <a:schemeClr val="bg1"/>
              </a:solidFill>
            </a:endParaRPr>
          </a:p>
          <a:p>
            <a:r>
              <a:rPr lang="en-GB" sz="2400" dirty="0" smtClean="0">
                <a:solidFill>
                  <a:schemeClr val="bg1"/>
                </a:solidFill>
              </a:rPr>
              <a:t>Hepatotoxicity </a:t>
            </a:r>
            <a:r>
              <a:rPr lang="en-GB" sz="2400" dirty="0">
                <a:solidFill>
                  <a:schemeClr val="bg1"/>
                </a:solidFill>
              </a:rPr>
              <a:t>- Patients with known severe liver disease not eligible </a:t>
            </a:r>
          </a:p>
          <a:p>
            <a:endParaRPr lang="en-GB" sz="2400" dirty="0" smtClean="0">
              <a:solidFill>
                <a:schemeClr val="bg1"/>
              </a:solidFill>
            </a:endParaRPr>
          </a:p>
          <a:p>
            <a:r>
              <a:rPr lang="en-GB" sz="2400" dirty="0" smtClean="0">
                <a:solidFill>
                  <a:schemeClr val="bg1"/>
                </a:solidFill>
              </a:rPr>
              <a:t>Excipients </a:t>
            </a:r>
            <a:r>
              <a:rPr lang="en-GB" sz="2400" dirty="0">
                <a:solidFill>
                  <a:schemeClr val="bg1"/>
                </a:solidFill>
              </a:rPr>
              <a:t>- </a:t>
            </a:r>
            <a:r>
              <a:rPr lang="en-GB" sz="2400" dirty="0" err="1">
                <a:solidFill>
                  <a:schemeClr val="bg1"/>
                </a:solidFill>
              </a:rPr>
              <a:t>Nirmatrelvir</a:t>
            </a:r>
            <a:r>
              <a:rPr lang="en-GB" sz="2400" dirty="0">
                <a:solidFill>
                  <a:schemeClr val="bg1"/>
                </a:solidFill>
              </a:rPr>
              <a:t> contains lactose. Patients with rare hereditary problems of galactose intolerance, total lactase deficiency or glucose-galactose malabsorption should not take </a:t>
            </a:r>
            <a:r>
              <a:rPr lang="en-GB" sz="2400" dirty="0" err="1" smtClean="0">
                <a:solidFill>
                  <a:schemeClr val="bg1"/>
                </a:solidFill>
              </a:rPr>
              <a:t>Paxlovid</a:t>
            </a:r>
            <a:endParaRPr lang="en-GB" sz="2400"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002281121"/>
      </p:ext>
    </p:extLst>
  </p:cSld>
  <p:clrMapOvr>
    <a:masterClrMapping/>
  </p:clrMapOvr>
  <mc:AlternateContent xmlns:mc="http://schemas.openxmlformats.org/markup-compatibility/2006" xmlns:p14="http://schemas.microsoft.com/office/powerpoint/2010/main">
    <mc:Choice Requires="p14">
      <p:transition spd="slow" p14:dur="2000" advTm="42092"/>
    </mc:Choice>
    <mc:Fallback xmlns="">
      <p:transition spd="slow" advTm="4209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59770"/>
            <a:ext cx="12192000" cy="1154162"/>
          </a:xfrm>
          <a:prstGeom prst="rect">
            <a:avLst/>
          </a:prstGeom>
        </p:spPr>
        <p:txBody>
          <a:bodyPr wrap="square">
            <a:spAutoFit/>
          </a:bodyPr>
          <a:lstStyle/>
          <a:p>
            <a:pPr>
              <a:spcAft>
                <a:spcPts val="600"/>
              </a:spcAft>
            </a:pPr>
            <a:r>
              <a:rPr lang="en-GB" sz="3200" dirty="0" smtClean="0">
                <a:solidFill>
                  <a:schemeClr val="bg1"/>
                </a:solidFill>
              </a:rPr>
              <a:t>Fertility</a:t>
            </a:r>
            <a:r>
              <a:rPr lang="en-GB" sz="3200" dirty="0">
                <a:solidFill>
                  <a:schemeClr val="bg1"/>
                </a:solidFill>
              </a:rPr>
              <a:t>, pregnancy, and lactation…</a:t>
            </a:r>
          </a:p>
          <a:p>
            <a:pPr>
              <a:spcAft>
                <a:spcPts val="600"/>
              </a:spcAft>
            </a:pPr>
            <a:endParaRPr lang="en-GB" sz="3200" b="1" dirty="0">
              <a:solidFill>
                <a:schemeClr val="bg1"/>
              </a:solidFill>
            </a:endParaRPr>
          </a:p>
        </p:txBody>
      </p:sp>
      <p:pic>
        <p:nvPicPr>
          <p:cNvPr id="2" name="Picture 3" descr="Graphical user interface, application&#10;&#10;Description automatically generated">
            <a:extLst>
              <a:ext uri="{FF2B5EF4-FFF2-40B4-BE49-F238E27FC236}">
                <a16:creationId xmlns:a16="http://schemas.microsoft.com/office/drawing/2014/main" id="{1BF781BB-8F75-4D6A-AA9A-90BC9E754DC8}"/>
              </a:ext>
            </a:extLst>
          </p:cNvPr>
          <p:cNvPicPr>
            <a:picLocks noChangeAspect="1"/>
          </p:cNvPicPr>
          <p:nvPr/>
        </p:nvPicPr>
        <p:blipFill>
          <a:blip r:embed="rId2"/>
          <a:stretch>
            <a:fillRect/>
          </a:stretch>
        </p:blipFill>
        <p:spPr>
          <a:xfrm>
            <a:off x="4672445" y="49617"/>
            <a:ext cx="2743200" cy="714719"/>
          </a:xfrm>
          <a:prstGeom prst="rect">
            <a:avLst/>
          </a:prstGeom>
        </p:spPr>
      </p:pic>
      <p:sp>
        <p:nvSpPr>
          <p:cNvPr id="4" name="Rectangle 3"/>
          <p:cNvSpPr/>
          <p:nvPr/>
        </p:nvSpPr>
        <p:spPr>
          <a:xfrm>
            <a:off x="464949" y="1997839"/>
            <a:ext cx="11360258" cy="5693866"/>
          </a:xfrm>
          <a:prstGeom prst="rect">
            <a:avLst/>
          </a:prstGeom>
        </p:spPr>
        <p:txBody>
          <a:bodyPr wrap="square">
            <a:spAutoFit/>
          </a:bodyPr>
          <a:lstStyle/>
          <a:p>
            <a:r>
              <a:rPr lang="en-GB" sz="2400" dirty="0">
                <a:solidFill>
                  <a:schemeClr val="bg1"/>
                </a:solidFill>
              </a:rPr>
              <a:t>Fertility </a:t>
            </a:r>
          </a:p>
          <a:p>
            <a:pPr marL="285750" indent="-285750">
              <a:buFont typeface="Arial" panose="020B0604020202020204" pitchFamily="34" charset="0"/>
              <a:buChar char="•"/>
            </a:pPr>
            <a:r>
              <a:rPr lang="en-GB" sz="2000" dirty="0">
                <a:solidFill>
                  <a:schemeClr val="bg1"/>
                </a:solidFill>
              </a:rPr>
              <a:t>No human data on the effects of </a:t>
            </a:r>
            <a:r>
              <a:rPr lang="en-GB" sz="2000" dirty="0" err="1">
                <a:solidFill>
                  <a:schemeClr val="bg1"/>
                </a:solidFill>
              </a:rPr>
              <a:t>Paxlovid</a:t>
            </a:r>
            <a:r>
              <a:rPr lang="en-GB" sz="2000" dirty="0">
                <a:solidFill>
                  <a:schemeClr val="bg1"/>
                </a:solidFill>
              </a:rPr>
              <a:t> on fertility</a:t>
            </a:r>
          </a:p>
          <a:p>
            <a:endParaRPr lang="en-GB" sz="2000" dirty="0">
              <a:solidFill>
                <a:schemeClr val="bg1"/>
              </a:solidFill>
            </a:endParaRPr>
          </a:p>
          <a:p>
            <a:r>
              <a:rPr lang="en-GB" sz="2400" dirty="0">
                <a:solidFill>
                  <a:schemeClr val="bg1"/>
                </a:solidFill>
              </a:rPr>
              <a:t>Pregnancy </a:t>
            </a:r>
          </a:p>
          <a:p>
            <a:pPr marL="285750" indent="-285750">
              <a:buFont typeface="Arial" panose="020B0604020202020204" pitchFamily="34" charset="0"/>
              <a:buChar char="•"/>
            </a:pPr>
            <a:r>
              <a:rPr lang="en-GB" sz="2000" dirty="0">
                <a:solidFill>
                  <a:schemeClr val="bg1"/>
                </a:solidFill>
              </a:rPr>
              <a:t>No human data on the effects of </a:t>
            </a:r>
            <a:r>
              <a:rPr lang="en-GB" sz="2000" dirty="0" err="1">
                <a:solidFill>
                  <a:schemeClr val="bg1"/>
                </a:solidFill>
              </a:rPr>
              <a:t>Paxlovid</a:t>
            </a:r>
            <a:r>
              <a:rPr lang="en-GB" sz="2000" dirty="0">
                <a:solidFill>
                  <a:schemeClr val="bg1"/>
                </a:solidFill>
              </a:rPr>
              <a:t> on pregnancy and pregnant women are excluded</a:t>
            </a:r>
          </a:p>
          <a:p>
            <a:pPr marL="285750" indent="-285750">
              <a:buFont typeface="Arial" panose="020B0604020202020204" pitchFamily="34" charset="0"/>
              <a:buChar char="•"/>
            </a:pPr>
            <a:r>
              <a:rPr lang="en-GB" sz="2000" dirty="0">
                <a:solidFill>
                  <a:schemeClr val="bg1"/>
                </a:solidFill>
              </a:rPr>
              <a:t>Any pregnancy that occurs during </a:t>
            </a:r>
            <a:r>
              <a:rPr lang="en-GB" sz="2000" dirty="0" err="1">
                <a:solidFill>
                  <a:schemeClr val="bg1"/>
                </a:solidFill>
              </a:rPr>
              <a:t>Paxlovid</a:t>
            </a:r>
            <a:r>
              <a:rPr lang="en-GB" sz="2000" dirty="0">
                <a:solidFill>
                  <a:schemeClr val="bg1"/>
                </a:solidFill>
              </a:rPr>
              <a:t> administration will be reported as an AE of special interest and requires monitoring and follow-up until the outcome of the pregnancy and any postnatal sequelae are known</a:t>
            </a:r>
          </a:p>
          <a:p>
            <a:r>
              <a:rPr lang="en-GB" sz="2000" dirty="0">
                <a:solidFill>
                  <a:schemeClr val="bg1"/>
                </a:solidFill>
              </a:rPr>
              <a:t> </a:t>
            </a:r>
          </a:p>
          <a:p>
            <a:r>
              <a:rPr lang="en-GB" sz="2400" dirty="0">
                <a:solidFill>
                  <a:schemeClr val="bg1"/>
                </a:solidFill>
              </a:rPr>
              <a:t>Breast-feeding</a:t>
            </a:r>
            <a:r>
              <a:rPr lang="en-GB" sz="2000" dirty="0">
                <a:solidFill>
                  <a:schemeClr val="bg1"/>
                </a:solidFill>
              </a:rPr>
              <a:t> </a:t>
            </a:r>
          </a:p>
          <a:p>
            <a:pPr marL="285750" indent="-285750">
              <a:buFont typeface="Arial" panose="020B0604020202020204" pitchFamily="34" charset="0"/>
              <a:buChar char="•"/>
            </a:pPr>
            <a:r>
              <a:rPr lang="en-GB" sz="2000" dirty="0">
                <a:solidFill>
                  <a:schemeClr val="bg1"/>
                </a:solidFill>
              </a:rPr>
              <a:t>No human data on the effects of </a:t>
            </a:r>
            <a:r>
              <a:rPr lang="en-GB" sz="2000" dirty="0" err="1">
                <a:solidFill>
                  <a:schemeClr val="bg1"/>
                </a:solidFill>
              </a:rPr>
              <a:t>Paxlovid</a:t>
            </a:r>
            <a:r>
              <a:rPr lang="en-GB" sz="2000" dirty="0">
                <a:solidFill>
                  <a:schemeClr val="bg1"/>
                </a:solidFill>
              </a:rPr>
              <a:t> in breast-feeding </a:t>
            </a:r>
          </a:p>
          <a:p>
            <a:pPr marL="285750" indent="-285750">
              <a:buFont typeface="Arial" panose="020B0604020202020204" pitchFamily="34" charset="0"/>
              <a:buChar char="•"/>
            </a:pPr>
            <a:r>
              <a:rPr lang="en-GB" sz="2000" dirty="0">
                <a:solidFill>
                  <a:schemeClr val="bg1"/>
                </a:solidFill>
              </a:rPr>
              <a:t>Not known whether </a:t>
            </a:r>
            <a:r>
              <a:rPr lang="en-GB" sz="2000" dirty="0" err="1">
                <a:solidFill>
                  <a:schemeClr val="bg1"/>
                </a:solidFill>
              </a:rPr>
              <a:t>Nirmatrelvir</a:t>
            </a:r>
            <a:r>
              <a:rPr lang="en-GB" sz="2000" dirty="0">
                <a:solidFill>
                  <a:schemeClr val="bg1"/>
                </a:solidFill>
              </a:rPr>
              <a:t> is excreted in human breast milk. Ritonavir is excreted in breast milk but the effect on breast milk production and on the new-born, infant is not known</a:t>
            </a:r>
          </a:p>
          <a:p>
            <a:pPr marL="285750" indent="-285750">
              <a:buFont typeface="Arial" panose="020B0604020202020204" pitchFamily="34" charset="0"/>
              <a:buChar char="•"/>
            </a:pPr>
            <a:r>
              <a:rPr lang="en-GB" sz="2000" dirty="0">
                <a:solidFill>
                  <a:schemeClr val="bg1"/>
                </a:solidFill>
              </a:rPr>
              <a:t>Breastfeeding women are therefore excluded</a:t>
            </a: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2018503797"/>
      </p:ext>
    </p:extLst>
  </p:cSld>
  <p:clrMapOvr>
    <a:masterClrMapping/>
  </p:clrMapOvr>
  <mc:AlternateContent xmlns:mc="http://schemas.openxmlformats.org/markup-compatibility/2006" xmlns:p14="http://schemas.microsoft.com/office/powerpoint/2010/main">
    <mc:Choice Requires="p14">
      <p:transition spd="slow" p14:dur="2000" advTm="42092"/>
    </mc:Choice>
    <mc:Fallback xmlns="">
      <p:transition spd="slow" advTm="4209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12826"/>
            <a:ext cx="12044632" cy="917495"/>
          </a:xfrm>
          <a:prstGeom prst="rect">
            <a:avLst/>
          </a:prstGeom>
          <a:noFill/>
        </p:spPr>
        <p:txBody>
          <a:bodyPr wrap="square" lIns="91440" tIns="45720" rIns="91440" bIns="45720" rtlCol="0" anchor="t">
            <a:spAutoFit/>
          </a:bodyPr>
          <a:lstStyle/>
          <a:p>
            <a:pPr defTabSz="457075"/>
            <a:r>
              <a:rPr lang="en-US" sz="2962" dirty="0">
                <a:solidFill>
                  <a:prstClr val="white"/>
                </a:solidFill>
                <a:latin typeface="Arial" panose="020B0604020202020204" pitchFamily="34" charset="0"/>
                <a:cs typeface="Arial" panose="020B0604020202020204" pitchFamily="34" charset="0"/>
              </a:rPr>
              <a:t>Target Population</a:t>
            </a:r>
            <a:r>
              <a:rPr lang="en-US" sz="2962" dirty="0" smtClean="0">
                <a:solidFill>
                  <a:prstClr val="white"/>
                </a:solidFill>
                <a:latin typeface="Arial" panose="020B0604020202020204" pitchFamily="34" charset="0"/>
                <a:cs typeface="Arial" panose="020B0604020202020204" pitchFamily="34" charset="0"/>
              </a:rPr>
              <a:t>: </a:t>
            </a:r>
            <a:r>
              <a:rPr lang="en-US" sz="2400" dirty="0" smtClean="0">
                <a:solidFill>
                  <a:prstClr val="white"/>
                </a:solidFill>
                <a:latin typeface="Arial" panose="020B0604020202020204" pitchFamily="34" charset="0"/>
                <a:cs typeface="Arial" panose="020B0604020202020204" pitchFamily="34" charset="0"/>
              </a:rPr>
              <a:t>Patients not automatically eligible for </a:t>
            </a:r>
            <a:r>
              <a:rPr lang="en-US" sz="2400" dirty="0" err="1" smtClean="0">
                <a:solidFill>
                  <a:prstClr val="white"/>
                </a:solidFill>
                <a:latin typeface="Arial" panose="020B0604020202020204" pitchFamily="34" charset="0"/>
                <a:cs typeface="Arial" panose="020B0604020202020204" pitchFamily="34" charset="0"/>
              </a:rPr>
              <a:t>Paxlovid</a:t>
            </a:r>
            <a:r>
              <a:rPr lang="en-US" sz="2400" dirty="0" smtClean="0">
                <a:solidFill>
                  <a:prstClr val="white"/>
                </a:solidFill>
                <a:latin typeface="Arial" panose="020B0604020202020204" pitchFamily="34" charset="0"/>
                <a:cs typeface="Arial" panose="020B0604020202020204" pitchFamily="34" charset="0"/>
              </a:rPr>
              <a:t> under limited deployment criteria</a:t>
            </a:r>
            <a:endParaRPr lang="en-US" sz="2400" dirty="0">
              <a:solidFill>
                <a:prstClr val="white"/>
              </a:solidFill>
              <a:latin typeface="Arial" panose="020B0604020202020204" pitchFamily="34" charset="0"/>
              <a:cs typeface="Arial" panose="020B0604020202020204" pitchFamily="34" charset="0"/>
            </a:endParaRPr>
          </a:p>
        </p:txBody>
      </p:sp>
      <p:sp>
        <p:nvSpPr>
          <p:cNvPr id="26" name="TextBox 25"/>
          <p:cNvSpPr txBox="1"/>
          <p:nvPr/>
        </p:nvSpPr>
        <p:spPr>
          <a:xfrm>
            <a:off x="0" y="1816819"/>
            <a:ext cx="12192000" cy="4673715"/>
          </a:xfrm>
          <a:prstGeom prst="rect">
            <a:avLst/>
          </a:prstGeom>
          <a:noFill/>
        </p:spPr>
        <p:txBody>
          <a:bodyPr wrap="square" rtlCol="0">
            <a:spAutoFit/>
          </a:bodyPr>
          <a:lstStyle/>
          <a:p>
            <a:pPr defTabSz="457075"/>
            <a:r>
              <a:rPr lang="en-US" sz="2800" u="sng" dirty="0">
                <a:solidFill>
                  <a:prstClr val="white"/>
                </a:solidFill>
                <a:latin typeface="Calibri"/>
              </a:rPr>
              <a:t>Patients aged ≥18-49 years and clinically </a:t>
            </a:r>
            <a:r>
              <a:rPr lang="en-US" sz="2800" u="sng" dirty="0" smtClean="0">
                <a:solidFill>
                  <a:prstClr val="white"/>
                </a:solidFill>
                <a:latin typeface="Calibri"/>
              </a:rPr>
              <a:t>vulnerable</a:t>
            </a:r>
            <a:r>
              <a:rPr lang="en-US" sz="2539" dirty="0">
                <a:solidFill>
                  <a:prstClr val="white"/>
                </a:solidFill>
                <a:latin typeface="Calibri"/>
              </a:rPr>
              <a:t> </a:t>
            </a:r>
            <a:r>
              <a:rPr lang="en-US" sz="2539" dirty="0" smtClean="0">
                <a:solidFill>
                  <a:prstClr val="white"/>
                </a:solidFill>
                <a:latin typeface="Calibri"/>
              </a:rPr>
              <a:t>- </a:t>
            </a:r>
            <a:r>
              <a:rPr lang="en-US" sz="2116" dirty="0" smtClean="0">
                <a:solidFill>
                  <a:prstClr val="white"/>
                </a:solidFill>
                <a:latin typeface="Calibri"/>
              </a:rPr>
              <a:t>any one of the following:</a:t>
            </a:r>
            <a:endParaRPr lang="en-US" sz="2116" dirty="0">
              <a:solidFill>
                <a:prstClr val="white"/>
              </a:solidFill>
              <a:latin typeface="Calibri"/>
            </a:endParaRPr>
          </a:p>
          <a:p>
            <a:pPr marL="759342" lvl="1" indent="-302266" defTabSz="457075">
              <a:buFont typeface="Wingdings" panose="05000000000000000000" pitchFamily="2" charset="2"/>
              <a:buChar char="§"/>
            </a:pPr>
            <a:r>
              <a:rPr lang="en-GB" sz="1798" dirty="0">
                <a:solidFill>
                  <a:prstClr val="white"/>
                </a:solidFill>
                <a:latin typeface="Calibri"/>
              </a:rPr>
              <a:t>chronic respiratory disease (including chronic obstructive pulmonary disease (COPD), cystic fibrosis and asthma requiring at least daily use of preventative and/or reliever medication)</a:t>
            </a:r>
          </a:p>
          <a:p>
            <a:pPr marL="759342" lvl="1" indent="-302266" defTabSz="457075">
              <a:buFont typeface="Wingdings" panose="05000000000000000000" pitchFamily="2" charset="2"/>
              <a:buChar char="§"/>
            </a:pPr>
            <a:r>
              <a:rPr lang="en-GB" sz="1798" dirty="0">
                <a:solidFill>
                  <a:prstClr val="white"/>
                </a:solidFill>
                <a:latin typeface="Calibri"/>
              </a:rPr>
              <a:t>chronic heart or vascular disease</a:t>
            </a:r>
          </a:p>
          <a:p>
            <a:pPr marL="759342" lvl="1" indent="-302266" defTabSz="457075">
              <a:buFont typeface="Wingdings" panose="05000000000000000000" pitchFamily="2" charset="2"/>
              <a:buChar char="§"/>
            </a:pPr>
            <a:r>
              <a:rPr lang="en-GB" sz="1798" dirty="0">
                <a:solidFill>
                  <a:prstClr val="white"/>
                </a:solidFill>
                <a:latin typeface="Calibri"/>
              </a:rPr>
              <a:t>chronic kidney disease</a:t>
            </a:r>
          </a:p>
          <a:p>
            <a:pPr marL="759342" lvl="1" indent="-302266" defTabSz="457075">
              <a:buFont typeface="Wingdings" panose="05000000000000000000" pitchFamily="2" charset="2"/>
              <a:buChar char="§"/>
            </a:pPr>
            <a:r>
              <a:rPr lang="en-GB" sz="1798" dirty="0">
                <a:solidFill>
                  <a:prstClr val="white"/>
                </a:solidFill>
                <a:latin typeface="Calibri"/>
              </a:rPr>
              <a:t>chronic liver disease</a:t>
            </a:r>
            <a:r>
              <a:rPr lang="en-GB" b="0" i="0" dirty="0">
                <a:solidFill>
                  <a:srgbClr val="000000"/>
                </a:solidFill>
                <a:effectLst/>
                <a:latin typeface="Times New Roman" panose="02020603050405020304" pitchFamily="18" charset="0"/>
              </a:rPr>
              <a:t> </a:t>
            </a:r>
            <a:endParaRPr lang="en-GB" sz="1798" dirty="0">
              <a:solidFill>
                <a:prstClr val="white"/>
              </a:solidFill>
              <a:latin typeface="Calibri"/>
            </a:endParaRPr>
          </a:p>
          <a:p>
            <a:pPr marL="759342" lvl="1" indent="-302266" defTabSz="457075">
              <a:buFont typeface="Wingdings" panose="05000000000000000000" pitchFamily="2" charset="2"/>
              <a:buChar char="§"/>
            </a:pPr>
            <a:r>
              <a:rPr lang="en-GB" sz="1798" dirty="0">
                <a:solidFill>
                  <a:prstClr val="white"/>
                </a:solidFill>
                <a:latin typeface="Calibri"/>
              </a:rPr>
              <a:t>chronic neurological disease (including dementia, stroke epilepsy)</a:t>
            </a:r>
          </a:p>
          <a:p>
            <a:pPr marL="759342" lvl="1" indent="-302266" defTabSz="457075">
              <a:buFont typeface="Wingdings" panose="05000000000000000000" pitchFamily="2" charset="2"/>
              <a:buChar char="§"/>
            </a:pPr>
            <a:r>
              <a:rPr lang="en-GB" sz="1798" dirty="0">
                <a:solidFill>
                  <a:prstClr val="white"/>
                </a:solidFill>
                <a:latin typeface="Calibri"/>
              </a:rPr>
              <a:t>severe and profound learning disability,</a:t>
            </a:r>
          </a:p>
          <a:p>
            <a:pPr marL="759342" lvl="1" indent="-302266" defTabSz="457075">
              <a:buFont typeface="Wingdings" panose="05000000000000000000" pitchFamily="2" charset="2"/>
              <a:buChar char="§"/>
            </a:pPr>
            <a:r>
              <a:rPr lang="en-GB" sz="1798" dirty="0">
                <a:solidFill>
                  <a:prstClr val="white"/>
                </a:solidFill>
                <a:latin typeface="Calibri"/>
              </a:rPr>
              <a:t>Down’s syndrome</a:t>
            </a:r>
          </a:p>
          <a:p>
            <a:pPr marL="759342" lvl="1" indent="-302266" defTabSz="457075">
              <a:buFont typeface="Wingdings" panose="05000000000000000000" pitchFamily="2" charset="2"/>
              <a:buChar char="§"/>
            </a:pPr>
            <a:r>
              <a:rPr lang="en-GB" sz="1798" dirty="0">
                <a:solidFill>
                  <a:prstClr val="white"/>
                </a:solidFill>
                <a:latin typeface="Calibri"/>
              </a:rPr>
              <a:t>Diabetes mellitus (Type or Type II)</a:t>
            </a:r>
          </a:p>
          <a:p>
            <a:pPr marL="759342" lvl="1" indent="-302266" defTabSz="457075">
              <a:buFont typeface="Wingdings" panose="05000000000000000000" pitchFamily="2" charset="2"/>
              <a:buChar char="§"/>
            </a:pPr>
            <a:r>
              <a:rPr lang="en-GB" sz="1798" dirty="0">
                <a:solidFill>
                  <a:prstClr val="white"/>
                </a:solidFill>
                <a:latin typeface="Calibri"/>
              </a:rPr>
              <a:t>immunosuppression: primary </a:t>
            </a:r>
          </a:p>
          <a:p>
            <a:pPr marL="759342" lvl="1" indent="-302266" defTabSz="457075">
              <a:buFont typeface="Wingdings" panose="05000000000000000000" pitchFamily="2" charset="2"/>
              <a:buChar char="§"/>
            </a:pPr>
            <a:r>
              <a:rPr lang="en-GB" sz="1798" dirty="0">
                <a:solidFill>
                  <a:prstClr val="white"/>
                </a:solidFill>
                <a:latin typeface="Calibri"/>
              </a:rPr>
              <a:t>solid organ, bone marrow and stem cell transplant recipients</a:t>
            </a:r>
          </a:p>
          <a:p>
            <a:pPr marL="759342" lvl="1" indent="-302266" defTabSz="457075">
              <a:buFont typeface="Wingdings" panose="05000000000000000000" pitchFamily="2" charset="2"/>
              <a:buChar char="§"/>
            </a:pPr>
            <a:r>
              <a:rPr lang="en-GB" sz="1798" dirty="0">
                <a:solidFill>
                  <a:prstClr val="white"/>
                </a:solidFill>
                <a:latin typeface="Calibri"/>
              </a:rPr>
              <a:t>morbid obesity (BMI &gt;35)</a:t>
            </a:r>
          </a:p>
          <a:p>
            <a:pPr marL="759342" lvl="1" indent="-302266" defTabSz="457075">
              <a:buFont typeface="Wingdings" panose="05000000000000000000" pitchFamily="2" charset="2"/>
              <a:buChar char="§"/>
            </a:pPr>
            <a:r>
              <a:rPr lang="en-GB" sz="1798" dirty="0">
                <a:solidFill>
                  <a:prstClr val="white"/>
                </a:solidFill>
                <a:latin typeface="Calibri"/>
              </a:rPr>
              <a:t>severe mental illness</a:t>
            </a:r>
          </a:p>
          <a:p>
            <a:pPr marL="759342" lvl="1" indent="-302266" defTabSz="457075">
              <a:buFont typeface="Wingdings" panose="05000000000000000000" pitchFamily="2" charset="2"/>
              <a:buChar char="§"/>
            </a:pPr>
            <a:r>
              <a:rPr lang="en-GB" sz="1798" dirty="0">
                <a:solidFill>
                  <a:prstClr val="white"/>
                </a:solidFill>
                <a:latin typeface="Calibri"/>
              </a:rPr>
              <a:t>care home resident</a:t>
            </a:r>
          </a:p>
          <a:p>
            <a:pPr marL="759342" lvl="1" indent="-302266" defTabSz="457075">
              <a:buFont typeface="Wingdings" panose="05000000000000000000" pitchFamily="2" charset="2"/>
              <a:buChar char="§"/>
            </a:pPr>
            <a:r>
              <a:rPr lang="en-GB" sz="1798" dirty="0">
                <a:solidFill>
                  <a:prstClr val="white"/>
                </a:solidFill>
                <a:latin typeface="Calibri"/>
              </a:rPr>
              <a:t>judged by recruiting </a:t>
            </a:r>
            <a:r>
              <a:rPr lang="en-GB" sz="1798" dirty="0" smtClean="0">
                <a:solidFill>
                  <a:prstClr val="white"/>
                </a:solidFill>
                <a:latin typeface="Calibri"/>
              </a:rPr>
              <a:t>clinician to </a:t>
            </a:r>
            <a:r>
              <a:rPr lang="en-GB" sz="1798" dirty="0">
                <a:solidFill>
                  <a:prstClr val="white"/>
                </a:solidFill>
                <a:latin typeface="Calibri"/>
              </a:rPr>
              <a:t>be clinically vulnerable</a:t>
            </a:r>
          </a:p>
        </p:txBody>
      </p:sp>
      <p:pic>
        <p:nvPicPr>
          <p:cNvPr id="3" name="Picture 3" descr="Graphical user interface, application&#10;&#10;Description automatically generated">
            <a:extLst>
              <a:ext uri="{FF2B5EF4-FFF2-40B4-BE49-F238E27FC236}">
                <a16:creationId xmlns:a16="http://schemas.microsoft.com/office/drawing/2014/main" id="{B2F847FC-652B-419F-89EE-4A69E38BEC40}"/>
              </a:ext>
            </a:extLst>
          </p:cNvPr>
          <p:cNvPicPr>
            <a:picLocks noChangeAspect="1"/>
          </p:cNvPicPr>
          <p:nvPr/>
        </p:nvPicPr>
        <p:blipFill>
          <a:blip r:embed="rId2"/>
          <a:stretch>
            <a:fillRect/>
          </a:stretch>
        </p:blipFill>
        <p:spPr>
          <a:xfrm>
            <a:off x="4672445" y="40958"/>
            <a:ext cx="2743200" cy="714719"/>
          </a:xfrm>
          <a:prstGeom prst="rect">
            <a:avLst/>
          </a:prstGeom>
        </p:spPr>
      </p:pic>
      <p:sp>
        <p:nvSpPr>
          <p:cNvPr id="4" name="TextBox 3">
            <a:extLst>
              <a:ext uri="{FF2B5EF4-FFF2-40B4-BE49-F238E27FC236}">
                <a16:creationId xmlns:a16="http://schemas.microsoft.com/office/drawing/2014/main" id="{20C52020-D5E2-4269-A68E-B657641BE4BA}"/>
              </a:ext>
            </a:extLst>
          </p:cNvPr>
          <p:cNvSpPr txBox="1"/>
          <p:nvPr/>
        </p:nvSpPr>
        <p:spPr>
          <a:xfrm>
            <a:off x="7495824" y="3544709"/>
            <a:ext cx="4086577" cy="1231106"/>
          </a:xfrm>
          <a:prstGeom prst="rect">
            <a:avLst/>
          </a:prstGeom>
          <a:noFill/>
          <a:ln>
            <a:solidFill>
              <a:schemeClr val="bg1"/>
            </a:solidFill>
          </a:ln>
        </p:spPr>
        <p:txBody>
          <a:bodyPr wrap="square" rtlCol="0">
            <a:spAutoFit/>
          </a:bodyPr>
          <a:lstStyle/>
          <a:p>
            <a:r>
              <a:rPr lang="en-GB" sz="2800" u="sng" dirty="0">
                <a:solidFill>
                  <a:schemeClr val="bg1"/>
                </a:solidFill>
                <a:cs typeface="Arial"/>
              </a:rPr>
              <a:t>OR Patients aged </a:t>
            </a:r>
            <a:r>
              <a:rPr lang="en-US" sz="2800" u="sng" dirty="0">
                <a:solidFill>
                  <a:schemeClr val="bg1"/>
                </a:solidFill>
                <a:cs typeface="Calibri"/>
              </a:rPr>
              <a:t>≥</a:t>
            </a:r>
            <a:r>
              <a:rPr lang="en-GB" sz="2800" u="sng" dirty="0">
                <a:solidFill>
                  <a:schemeClr val="bg1"/>
                </a:solidFill>
                <a:cs typeface="Arial"/>
              </a:rPr>
              <a:t>50 with or without a co-morbidity</a:t>
            </a:r>
          </a:p>
          <a:p>
            <a:endParaRPr lang="en-GB" dirty="0"/>
          </a:p>
        </p:txBody>
      </p:sp>
    </p:spTree>
    <p:extLst>
      <p:ext uri="{BB962C8B-B14F-4D97-AF65-F5344CB8AC3E}">
        <p14:creationId xmlns:p14="http://schemas.microsoft.com/office/powerpoint/2010/main" val="3615266925"/>
      </p:ext>
    </p:extLst>
  </p:cSld>
  <p:clrMapOvr>
    <a:masterClrMapping/>
  </p:clrMapOvr>
  <mc:AlternateContent xmlns:mc="http://schemas.openxmlformats.org/markup-compatibility/2006" xmlns:p14="http://schemas.microsoft.com/office/powerpoint/2010/main">
    <mc:Choice Requires="p14">
      <p:transition spd="slow" p14:dur="2000" advTm="25630"/>
    </mc:Choice>
    <mc:Fallback xmlns="">
      <p:transition spd="slow" advTm="2563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34" y="859770"/>
            <a:ext cx="9383044" cy="646331"/>
          </a:xfrm>
          <a:prstGeom prst="rect">
            <a:avLst/>
          </a:prstGeom>
          <a:noFill/>
        </p:spPr>
        <p:txBody>
          <a:bodyPr wrap="square" rtlCol="0">
            <a:spAutoFit/>
          </a:bodyPr>
          <a:lstStyle/>
          <a:p>
            <a:pPr defTabSz="457075"/>
            <a:r>
              <a:rPr lang="en-GB" sz="3600" dirty="0" smtClean="0">
                <a:solidFill>
                  <a:prstClr val="white"/>
                </a:solidFill>
                <a:latin typeface="Calibri"/>
              </a:rPr>
              <a:t>Inclusion</a:t>
            </a:r>
            <a:r>
              <a:rPr lang="en-GB" sz="3600" dirty="0" smtClean="0">
                <a:solidFill>
                  <a:prstClr val="white"/>
                </a:solidFill>
                <a:latin typeface="Calibri"/>
              </a:rPr>
              <a:t> Criteria: </a:t>
            </a:r>
            <a:r>
              <a:rPr lang="en-GB" sz="3600" dirty="0" err="1" smtClean="0">
                <a:solidFill>
                  <a:prstClr val="white"/>
                </a:solidFill>
                <a:latin typeface="Calibri"/>
              </a:rPr>
              <a:t>Paxlovid</a:t>
            </a:r>
            <a:endParaRPr lang="en-GB" sz="3600" dirty="0">
              <a:solidFill>
                <a:prstClr val="white"/>
              </a:solidFill>
              <a:latin typeface="Calibri"/>
            </a:endParaRPr>
          </a:p>
        </p:txBody>
      </p:sp>
      <p:sp>
        <p:nvSpPr>
          <p:cNvPr id="4" name="TextBox 3"/>
          <p:cNvSpPr txBox="1"/>
          <p:nvPr/>
        </p:nvSpPr>
        <p:spPr>
          <a:xfrm>
            <a:off x="69934" y="1603179"/>
            <a:ext cx="11921175" cy="5172057"/>
          </a:xfrm>
          <a:prstGeom prst="rect">
            <a:avLst/>
          </a:prstGeom>
          <a:noFill/>
          <a:ln>
            <a:solidFill>
              <a:schemeClr val="bg1"/>
            </a:solidFill>
          </a:ln>
        </p:spPr>
        <p:txBody>
          <a:bodyPr wrap="square" rtlCol="0">
            <a:spAutoFit/>
          </a:bodyPr>
          <a:lstStyle/>
          <a:p>
            <a:pPr algn="just" defTabSz="457075"/>
            <a:r>
              <a:rPr lang="en-GB" sz="2539" b="1" i="1"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In addition to being clinically vulnerable and/or &gt; 50 years of age…</a:t>
            </a:r>
          </a:p>
          <a:p>
            <a:pPr algn="just" defTabSz="457075"/>
            <a:endParaRPr lang="en-GB" sz="2539" b="1" i="1"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a:p>
            <a:pPr marL="457200" indent="-457200" algn="just" defTabSz="457075">
              <a:buFont typeface="Arial" panose="020B0604020202020204" pitchFamily="34" charset="0"/>
              <a:buChar char="•"/>
            </a:pPr>
            <a:r>
              <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rPr>
              <a:t>Able and willing to provide informed consent, or their legal representative is willing to provide informed consent</a:t>
            </a:r>
          </a:p>
          <a:p>
            <a:pPr marL="457200" indent="-457200" algn="just" defTabSz="457075">
              <a:buFont typeface="Arial" panose="020B0604020202020204" pitchFamily="34" charset="0"/>
              <a:buChar char="•"/>
            </a:pPr>
            <a:r>
              <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rPr>
              <a:t>Symptoms attributable to COVID-19 started within the past 5 days and ongoing</a:t>
            </a:r>
          </a:p>
          <a:p>
            <a:pPr marL="457200" indent="-457200" algn="just" defTabSz="457075">
              <a:buFont typeface="Arial" panose="020B0604020202020204" pitchFamily="34" charset="0"/>
              <a:buChar char="•"/>
            </a:pPr>
            <a:r>
              <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rPr>
              <a:t>A positive PCR or lateral flow SARS-CoV-2 test (taken up to two days before symptom onset and randomisation</a:t>
            </a:r>
            <a:r>
              <a:rPr lang="en-GB" sz="2539"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a:t>
            </a:r>
          </a:p>
          <a:p>
            <a:pPr marL="457200" indent="-457200" algn="just" defTabSz="457075">
              <a:buFont typeface="Arial" panose="020B0604020202020204" pitchFamily="34" charset="0"/>
              <a:buChar char="•"/>
            </a:pPr>
            <a:r>
              <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rPr>
              <a:t>Willing to take a pregnancy test after randomisation and prior to starting </a:t>
            </a:r>
            <a:r>
              <a:rPr lang="en-GB" sz="2539" dirty="0" err="1">
                <a:solidFill>
                  <a:prstClr val="white"/>
                </a:solidFill>
                <a:latin typeface="Calibri" panose="020F0502020204030204" pitchFamily="34" charset="0"/>
                <a:ea typeface="Times New Roman" panose="02020603050405020304" pitchFamily="18" charset="0"/>
                <a:cs typeface="Arial" panose="020B0604020202020204" pitchFamily="34" charset="0"/>
              </a:rPr>
              <a:t>Paxlovid</a:t>
            </a:r>
            <a:r>
              <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rPr>
              <a:t> treatment </a:t>
            </a:r>
            <a:r>
              <a:rPr lang="en-GB" sz="2539"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(participants </a:t>
            </a:r>
            <a:r>
              <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rPr>
              <a:t>of childbearing potential)</a:t>
            </a:r>
          </a:p>
          <a:p>
            <a:pPr marL="457200" indent="-457200" algn="just" defTabSz="457075">
              <a:buFont typeface="Arial" panose="020B0604020202020204" pitchFamily="34" charset="0"/>
              <a:buChar char="•"/>
            </a:pPr>
            <a:r>
              <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rPr>
              <a:t>Patients with known mild kidney disease (CKD) stage 2, must have an </a:t>
            </a:r>
            <a:r>
              <a:rPr lang="en-GB" sz="2539" dirty="0" err="1">
                <a:solidFill>
                  <a:prstClr val="white"/>
                </a:solidFill>
                <a:latin typeface="Calibri" panose="020F0502020204030204" pitchFamily="34" charset="0"/>
                <a:ea typeface="Times New Roman" panose="02020603050405020304" pitchFamily="18" charset="0"/>
                <a:cs typeface="Arial" panose="020B0604020202020204" pitchFamily="34" charset="0"/>
              </a:rPr>
              <a:t>eGFR</a:t>
            </a:r>
            <a:r>
              <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rPr>
              <a:t> measurement taken in the past 6 months</a:t>
            </a:r>
          </a:p>
          <a:p>
            <a:pPr algn="just" defTabSz="457075"/>
            <a:endParaRPr lang="en-GB" sz="2539" dirty="0" smtClean="0">
              <a:solidFill>
                <a:prstClr val="white"/>
              </a:solidFill>
              <a:latin typeface="Calibri" panose="020F0502020204030204" pitchFamily="34" charset="0"/>
              <a:ea typeface="Times New Roman" panose="02020603050405020304" pitchFamily="18" charset="0"/>
              <a:cs typeface="Arial" panose="020B0604020202020204" pitchFamily="34" charset="0"/>
            </a:endParaRPr>
          </a:p>
          <a:p>
            <a:pPr algn="just" defTabSz="457075"/>
            <a:endParaRPr lang="en-GB" sz="2539"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3" descr="Graphical user interface, application&#10;&#10;Description automatically generated">
            <a:extLst>
              <a:ext uri="{FF2B5EF4-FFF2-40B4-BE49-F238E27FC236}">
                <a16:creationId xmlns:a16="http://schemas.microsoft.com/office/drawing/2014/main" id="{BEF431CC-4AD3-4C47-8283-8AED0020C879}"/>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4077744097"/>
      </p:ext>
    </p:extLst>
  </p:cSld>
  <p:clrMapOvr>
    <a:masterClrMapping/>
  </p:clrMapOvr>
  <mc:AlternateContent xmlns:mc="http://schemas.openxmlformats.org/markup-compatibility/2006" xmlns:p14="http://schemas.microsoft.com/office/powerpoint/2010/main">
    <mc:Choice Requires="p14">
      <p:transition spd="slow" p14:dur="2000" advTm="40818"/>
    </mc:Choice>
    <mc:Fallback xmlns="">
      <p:transition spd="slow" advTm="4081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34" y="859770"/>
            <a:ext cx="9383044" cy="646331"/>
          </a:xfrm>
          <a:prstGeom prst="rect">
            <a:avLst/>
          </a:prstGeom>
          <a:noFill/>
        </p:spPr>
        <p:txBody>
          <a:bodyPr wrap="square" rtlCol="0">
            <a:spAutoFit/>
          </a:bodyPr>
          <a:lstStyle/>
          <a:p>
            <a:pPr defTabSz="457075"/>
            <a:r>
              <a:rPr lang="en-GB" sz="3600" dirty="0" smtClean="0">
                <a:solidFill>
                  <a:prstClr val="white"/>
                </a:solidFill>
                <a:latin typeface="Calibri"/>
              </a:rPr>
              <a:t>Exclusion Criteria: </a:t>
            </a:r>
            <a:r>
              <a:rPr lang="en-GB" sz="3600" dirty="0" err="1" smtClean="0">
                <a:solidFill>
                  <a:prstClr val="white"/>
                </a:solidFill>
                <a:latin typeface="Calibri"/>
              </a:rPr>
              <a:t>Paxlovid</a:t>
            </a:r>
            <a:endParaRPr lang="en-GB" sz="3600" dirty="0">
              <a:solidFill>
                <a:prstClr val="white"/>
              </a:solidFill>
              <a:latin typeface="Calibri"/>
            </a:endParaRPr>
          </a:p>
        </p:txBody>
      </p:sp>
      <p:sp>
        <p:nvSpPr>
          <p:cNvPr id="4" name="TextBox 3"/>
          <p:cNvSpPr txBox="1"/>
          <p:nvPr/>
        </p:nvSpPr>
        <p:spPr>
          <a:xfrm>
            <a:off x="69934" y="1603179"/>
            <a:ext cx="11921175" cy="5293757"/>
          </a:xfrm>
          <a:prstGeom prst="rect">
            <a:avLst/>
          </a:prstGeom>
          <a:noFill/>
          <a:ln>
            <a:solidFill>
              <a:schemeClr val="bg1"/>
            </a:solidFill>
          </a:ln>
        </p:spPr>
        <p:txBody>
          <a:bodyPr wrap="square" rtlCol="0">
            <a:spAutoFit/>
          </a:bodyPr>
          <a:lstStyle/>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C</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urrently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admitted to hospital </a:t>
            </a: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Previous randomisation in the PANORAMIC trial</a:t>
            </a: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Currently participating in a clinical trial of a therapeutic agent for acute COVID-19</a:t>
            </a: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Known or suspected </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pregnancy</a:t>
            </a:r>
            <a:endPar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a:p>
            <a:pPr marL="285750" indent="-285750" algn="just" defTabSz="457075">
              <a:buFont typeface="Arial" panose="020B0604020202020204" pitchFamily="34" charset="0"/>
              <a:buChar char="•"/>
            </a:pP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Currently breastfeeding</a:t>
            </a:r>
            <a:endPar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C</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apable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of becoming </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pregnant and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do not confirm a negative pregnancy test prior to starting the drug, </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and/or aren’t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willing to use one of the following contraceptive methods for the 28-day duration of follow-up in the trial:</a:t>
            </a:r>
          </a:p>
          <a:p>
            <a:pPr marL="1200150" lvl="2"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Sterilisation, long-acting reversible contraceptive (LARC) methods (intrauterine devices, intrauterine systems, and implants), or the progestogen only pill or injection, for the 28-day duration of follow-up in the trial</a:t>
            </a:r>
          </a:p>
          <a:p>
            <a:pPr marL="1200150" lvl="2"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Combined hormonal contraception (oral, transdermal, or intravaginal) alongside an additional barrier method (e.g., male condom) for the duration of </a:t>
            </a:r>
            <a:r>
              <a:rPr lang="en-GB" sz="2000" dirty="0" err="1">
                <a:solidFill>
                  <a:prstClr val="white"/>
                </a:solidFill>
                <a:latin typeface="Calibri" panose="020F0502020204030204" pitchFamily="34" charset="0"/>
                <a:ea typeface="Times New Roman" panose="02020603050405020304" pitchFamily="18" charset="0"/>
                <a:cs typeface="Arial" panose="020B0604020202020204" pitchFamily="34" charset="0"/>
              </a:rPr>
              <a:t>Paxlovid</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 treatment, and until after one complete menstrual cycle after stopping </a:t>
            </a:r>
            <a:r>
              <a:rPr lang="en-GB" sz="2000" dirty="0" err="1">
                <a:solidFill>
                  <a:prstClr val="white"/>
                </a:solidFill>
                <a:latin typeface="Calibri" panose="020F0502020204030204" pitchFamily="34" charset="0"/>
                <a:ea typeface="Times New Roman" panose="02020603050405020304" pitchFamily="18" charset="0"/>
                <a:cs typeface="Arial" panose="020B0604020202020204" pitchFamily="34" charset="0"/>
              </a:rPr>
              <a:t>Paxlovid</a:t>
            </a:r>
            <a:endPar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a:p>
            <a:pPr marL="1200150" lvl="2"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Abstinence: for the 28 days before enrolling in the trial and 28-day duration of follow-up </a:t>
            </a:r>
          </a:p>
          <a:p>
            <a:pPr algn="ctr" defTabSz="457075"/>
            <a:r>
              <a:rPr lang="en-GB" sz="2000" i="1" dirty="0">
                <a:solidFill>
                  <a:prstClr val="white"/>
                </a:solidFill>
                <a:latin typeface="Calibri" panose="020F0502020204030204" pitchFamily="34" charset="0"/>
                <a:ea typeface="Times New Roman" panose="02020603050405020304" pitchFamily="18" charset="0"/>
                <a:cs typeface="Arial" panose="020B0604020202020204" pitchFamily="34" charset="0"/>
              </a:rPr>
              <a:t>Note: a barrier method on its own is not </a:t>
            </a:r>
            <a:r>
              <a:rPr lang="en-GB" sz="2000" i="1"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sufficient</a:t>
            </a:r>
          </a:p>
          <a:p>
            <a:pPr algn="just" defTabSz="457075"/>
            <a:endParaRPr lang="en-GB"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3" descr="Graphical user interface, application&#10;&#10;Description automatically generated">
            <a:extLst>
              <a:ext uri="{FF2B5EF4-FFF2-40B4-BE49-F238E27FC236}">
                <a16:creationId xmlns:a16="http://schemas.microsoft.com/office/drawing/2014/main" id="{BEF431CC-4AD3-4C47-8283-8AED0020C879}"/>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2146490605"/>
      </p:ext>
    </p:extLst>
  </p:cSld>
  <p:clrMapOvr>
    <a:masterClrMapping/>
  </p:clrMapOvr>
  <mc:AlternateContent xmlns:mc="http://schemas.openxmlformats.org/markup-compatibility/2006" xmlns:p14="http://schemas.microsoft.com/office/powerpoint/2010/main">
    <mc:Choice Requires="p14">
      <p:transition spd="slow" p14:dur="2000" advTm="40818"/>
    </mc:Choice>
    <mc:Fallback xmlns="">
      <p:transition spd="slow" advTm="4081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34" y="859770"/>
            <a:ext cx="9383044" cy="646331"/>
          </a:xfrm>
          <a:prstGeom prst="rect">
            <a:avLst/>
          </a:prstGeom>
          <a:noFill/>
        </p:spPr>
        <p:txBody>
          <a:bodyPr wrap="square" rtlCol="0">
            <a:spAutoFit/>
          </a:bodyPr>
          <a:lstStyle/>
          <a:p>
            <a:pPr defTabSz="457075"/>
            <a:r>
              <a:rPr lang="en-GB" sz="3600" dirty="0" smtClean="0">
                <a:solidFill>
                  <a:prstClr val="white"/>
                </a:solidFill>
                <a:latin typeface="Calibri"/>
              </a:rPr>
              <a:t>Exclusion Criteria continued…</a:t>
            </a:r>
            <a:endParaRPr lang="en-GB" sz="3600" dirty="0">
              <a:solidFill>
                <a:prstClr val="white"/>
              </a:solidFill>
              <a:latin typeface="Calibri"/>
            </a:endParaRPr>
          </a:p>
        </p:txBody>
      </p:sp>
      <p:sp>
        <p:nvSpPr>
          <p:cNvPr id="4" name="TextBox 3"/>
          <p:cNvSpPr txBox="1"/>
          <p:nvPr/>
        </p:nvSpPr>
        <p:spPr>
          <a:xfrm>
            <a:off x="979715" y="1799122"/>
            <a:ext cx="10202092" cy="4093428"/>
          </a:xfrm>
          <a:prstGeom prst="rect">
            <a:avLst/>
          </a:prstGeom>
          <a:noFill/>
          <a:ln>
            <a:solidFill>
              <a:schemeClr val="bg1"/>
            </a:solidFill>
          </a:ln>
        </p:spPr>
        <p:txBody>
          <a:bodyPr wrap="square" rtlCol="0">
            <a:spAutoFit/>
          </a:bodyPr>
          <a:lstStyle/>
          <a:p>
            <a:pPr marL="285750" indent="-285750" algn="just" defTabSz="457075">
              <a:buFont typeface="Arial" panose="020B0604020202020204" pitchFamily="34" charset="0"/>
              <a:buChar char="•"/>
            </a:pP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History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of clinically significant hypersensitivity to the active substances in </a:t>
            </a:r>
            <a:r>
              <a:rPr lang="en-GB" sz="2000" dirty="0" err="1">
                <a:solidFill>
                  <a:prstClr val="white"/>
                </a:solidFill>
                <a:latin typeface="Calibri" panose="020F0502020204030204" pitchFamily="34" charset="0"/>
                <a:ea typeface="Times New Roman" panose="02020603050405020304" pitchFamily="18" charset="0"/>
                <a:cs typeface="Arial" panose="020B0604020202020204" pitchFamily="34" charset="0"/>
              </a:rPr>
              <a:t>Paxlovid</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 or to any of its excipients</a:t>
            </a: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K</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nown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rare hereditary problems of galactose intolerance, total lactase deficiency or glucose-galactose malabsorption</a:t>
            </a: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K</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nown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current severe liver impairment (characterised by severe ascites, encephalopathy, jaundice, or prolonged </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INR).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People with liver disease without any of these features are eligible)</a:t>
            </a: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K</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nown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moderate or severe renal disease (defined as CKD stage 3, 4 or 5 or current acute kidney injury or most recent </a:t>
            </a:r>
            <a:r>
              <a:rPr lang="en-GB" sz="2000" dirty="0" err="1">
                <a:solidFill>
                  <a:prstClr val="white"/>
                </a:solidFill>
                <a:latin typeface="Calibri" panose="020F0502020204030204" pitchFamily="34" charset="0"/>
                <a:ea typeface="Times New Roman" panose="02020603050405020304" pitchFamily="18" charset="0"/>
                <a:cs typeface="Arial" panose="020B0604020202020204" pitchFamily="34" charset="0"/>
              </a:rPr>
              <a:t>eGFR</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 in the past 6 months &lt;60 ml/min)</a:t>
            </a: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Currently taking </a:t>
            </a:r>
            <a:r>
              <a:rPr lang="en-GB" sz="2000" dirty="0" err="1">
                <a:solidFill>
                  <a:prstClr val="white"/>
                </a:solidFill>
                <a:latin typeface="Calibri" panose="020F0502020204030204" pitchFamily="34" charset="0"/>
                <a:ea typeface="Times New Roman" panose="02020603050405020304" pitchFamily="18" charset="0"/>
                <a:cs typeface="Arial" panose="020B0604020202020204" pitchFamily="34" charset="0"/>
              </a:rPr>
              <a:t>Paxlovid</a:t>
            </a:r>
            <a:endPar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a:p>
            <a:pPr marL="285750" indent="-285750" algn="just" defTabSz="457075">
              <a:buFont typeface="Arial" panose="020B0604020202020204" pitchFamily="34" charset="0"/>
              <a:buChar char="•"/>
            </a:pP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T</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aking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a drug which is contraindicated or not recommended for administration with </a:t>
            </a:r>
            <a:r>
              <a:rPr lang="en-GB" sz="2000" dirty="0" err="1">
                <a:solidFill>
                  <a:prstClr val="white"/>
                </a:solidFill>
                <a:latin typeface="Calibri" panose="020F0502020204030204" pitchFamily="34" charset="0"/>
                <a:ea typeface="Times New Roman" panose="02020603050405020304" pitchFamily="18" charset="0"/>
                <a:cs typeface="Arial" panose="020B0604020202020204" pitchFamily="34" charset="0"/>
              </a:rPr>
              <a:t>Paxlovid</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 </a:t>
            </a:r>
            <a:r>
              <a:rPr lang="en-GB" sz="20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or are </a:t>
            </a:r>
            <a:r>
              <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rPr>
              <a:t>taking a drug which in the opinion of the investigator would put the subject at unacceptable risk</a:t>
            </a:r>
            <a:endParaRPr lang="en-GB" sz="2000"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3" descr="Graphical user interface, application&#10;&#10;Description automatically generated">
            <a:extLst>
              <a:ext uri="{FF2B5EF4-FFF2-40B4-BE49-F238E27FC236}">
                <a16:creationId xmlns:a16="http://schemas.microsoft.com/office/drawing/2014/main" id="{BEF431CC-4AD3-4C47-8283-8AED0020C879}"/>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963340733"/>
      </p:ext>
    </p:extLst>
  </p:cSld>
  <p:clrMapOvr>
    <a:masterClrMapping/>
  </p:clrMapOvr>
  <mc:AlternateContent xmlns:mc="http://schemas.openxmlformats.org/markup-compatibility/2006" xmlns:p14="http://schemas.microsoft.com/office/powerpoint/2010/main">
    <mc:Choice Requires="p14">
      <p:transition spd="slow" p14:dur="2000" advTm="40818"/>
    </mc:Choice>
    <mc:Fallback xmlns="">
      <p:transition spd="slow" advTm="4081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934" y="859770"/>
            <a:ext cx="9383044" cy="1754326"/>
          </a:xfrm>
          <a:prstGeom prst="rect">
            <a:avLst/>
          </a:prstGeom>
          <a:noFill/>
        </p:spPr>
        <p:txBody>
          <a:bodyPr wrap="square" rtlCol="0">
            <a:spAutoFit/>
          </a:bodyPr>
          <a:lstStyle/>
          <a:p>
            <a:pPr defTabSz="457075"/>
            <a:endParaRPr lang="en-GB" sz="3600" dirty="0" smtClean="0">
              <a:solidFill>
                <a:prstClr val="white"/>
              </a:solidFill>
            </a:endParaRPr>
          </a:p>
          <a:p>
            <a:pPr defTabSz="457075"/>
            <a:r>
              <a:rPr lang="en-GB" sz="3600" dirty="0" smtClean="0">
                <a:solidFill>
                  <a:prstClr val="white"/>
                </a:solidFill>
              </a:rPr>
              <a:t>Additional </a:t>
            </a:r>
            <a:r>
              <a:rPr lang="en-GB" sz="3600" dirty="0">
                <a:solidFill>
                  <a:prstClr val="white"/>
                </a:solidFill>
              </a:rPr>
              <a:t>exclusion criteria for </a:t>
            </a:r>
            <a:r>
              <a:rPr lang="en-GB" sz="3600" dirty="0" smtClean="0">
                <a:solidFill>
                  <a:prstClr val="white"/>
                </a:solidFill>
              </a:rPr>
              <a:t>those taking part in the virology sub-study:</a:t>
            </a:r>
            <a:endParaRPr lang="en-GB" sz="3600" dirty="0">
              <a:solidFill>
                <a:prstClr val="white"/>
              </a:solidFill>
              <a:latin typeface="Calibri"/>
            </a:endParaRPr>
          </a:p>
        </p:txBody>
      </p:sp>
      <p:sp>
        <p:nvSpPr>
          <p:cNvPr id="4" name="TextBox 3"/>
          <p:cNvSpPr txBox="1"/>
          <p:nvPr/>
        </p:nvSpPr>
        <p:spPr>
          <a:xfrm>
            <a:off x="1559350" y="3204596"/>
            <a:ext cx="8725989" cy="954107"/>
          </a:xfrm>
          <a:prstGeom prst="rect">
            <a:avLst/>
          </a:prstGeom>
          <a:noFill/>
          <a:ln>
            <a:solidFill>
              <a:schemeClr val="bg1"/>
            </a:solidFill>
          </a:ln>
        </p:spPr>
        <p:txBody>
          <a:bodyPr wrap="square" rtlCol="0">
            <a:spAutoFit/>
          </a:bodyPr>
          <a:lstStyle/>
          <a:p>
            <a:pPr defTabSz="457075"/>
            <a:r>
              <a:rPr lang="en-GB" sz="28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Has received </a:t>
            </a:r>
            <a:r>
              <a:rPr lang="en-GB" sz="2800" dirty="0">
                <a:solidFill>
                  <a:prstClr val="white"/>
                </a:solidFill>
                <a:latin typeface="Calibri" panose="020F0502020204030204" pitchFamily="34" charset="0"/>
                <a:ea typeface="Times New Roman" panose="02020603050405020304" pitchFamily="18" charset="0"/>
                <a:cs typeface="Arial" panose="020B0604020202020204" pitchFamily="34" charset="0"/>
              </a:rPr>
              <a:t>antibody therapy </a:t>
            </a:r>
            <a:r>
              <a:rPr lang="en-GB" sz="2800" dirty="0" smtClean="0">
                <a:solidFill>
                  <a:prstClr val="white"/>
                </a:solidFill>
                <a:latin typeface="Calibri" panose="020F0502020204030204" pitchFamily="34" charset="0"/>
                <a:ea typeface="Times New Roman" panose="02020603050405020304" pitchFamily="18" charset="0"/>
                <a:cs typeface="Arial" panose="020B0604020202020204" pitchFamily="34" charset="0"/>
              </a:rPr>
              <a:t>outside of the trial within </a:t>
            </a:r>
            <a:r>
              <a:rPr lang="en-GB" sz="2800" dirty="0">
                <a:solidFill>
                  <a:prstClr val="white"/>
                </a:solidFill>
                <a:latin typeface="Calibri" panose="020F0502020204030204" pitchFamily="34" charset="0"/>
                <a:ea typeface="Times New Roman" panose="02020603050405020304" pitchFamily="18" charset="0"/>
                <a:cs typeface="Arial" panose="020B0604020202020204" pitchFamily="34" charset="0"/>
              </a:rPr>
              <a:t>the previous 3 months</a:t>
            </a:r>
            <a:endParaRPr lang="en-GB" sz="2800" dirty="0">
              <a:solidFill>
                <a:prstClr val="white"/>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2" name="Picture 3" descr="Graphical user interface, application&#10;&#10;Description automatically generated">
            <a:extLst>
              <a:ext uri="{FF2B5EF4-FFF2-40B4-BE49-F238E27FC236}">
                <a16:creationId xmlns:a16="http://schemas.microsoft.com/office/drawing/2014/main" id="{BEF431CC-4AD3-4C47-8283-8AED0020C879}"/>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985699613"/>
      </p:ext>
    </p:extLst>
  </p:cSld>
  <p:clrMapOvr>
    <a:masterClrMapping/>
  </p:clrMapOvr>
  <mc:AlternateContent xmlns:mc="http://schemas.openxmlformats.org/markup-compatibility/2006" xmlns:p14="http://schemas.microsoft.com/office/powerpoint/2010/main">
    <mc:Choice Requires="p14">
      <p:transition spd="slow" p14:dur="2000" advTm="40818"/>
    </mc:Choice>
    <mc:Fallback xmlns="">
      <p:transition spd="slow" advTm="4081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582" y="1164134"/>
            <a:ext cx="10998926" cy="4832092"/>
          </a:xfrm>
          <a:prstGeom prst="rect">
            <a:avLst/>
          </a:prstGeom>
        </p:spPr>
        <p:txBody>
          <a:bodyPr wrap="square">
            <a:spAutoFit/>
          </a:bodyPr>
          <a:lstStyle/>
          <a:p>
            <a:pPr lvl="0">
              <a:defRPr/>
            </a:pPr>
            <a:r>
              <a:rPr lang="en-GB" sz="2400" b="1" i="1" kern="0" dirty="0" smtClean="0">
                <a:solidFill>
                  <a:schemeClr val="bg1"/>
                </a:solidFill>
              </a:rPr>
              <a:t>Confirming</a:t>
            </a:r>
            <a:r>
              <a:rPr lang="en-GB" sz="2400" b="1" i="1" kern="0" dirty="0" smtClean="0">
                <a:solidFill>
                  <a:schemeClr val="bg1"/>
                </a:solidFill>
              </a:rPr>
              <a:t> Eligibility:</a:t>
            </a:r>
            <a:endParaRPr lang="en-GB" sz="2400" b="1" i="1" kern="0" dirty="0">
              <a:solidFill>
                <a:schemeClr val="bg1"/>
              </a:solidFill>
            </a:endParaRPr>
          </a:p>
          <a:p>
            <a:pPr lvl="0">
              <a:defRPr/>
            </a:pPr>
            <a:endParaRPr lang="en-GB" sz="2000" b="1" i="1" kern="0" dirty="0">
              <a:solidFill>
                <a:schemeClr val="bg1"/>
              </a:solidFill>
            </a:endParaRPr>
          </a:p>
          <a:p>
            <a:pPr marL="342900" lvl="0" indent="-342900">
              <a:buFont typeface="Arial" panose="020B0604020202020204" pitchFamily="34" charset="0"/>
              <a:buChar char="•"/>
              <a:defRPr/>
            </a:pPr>
            <a:r>
              <a:rPr lang="en-GB" sz="2000" kern="0" dirty="0">
                <a:solidFill>
                  <a:schemeClr val="bg1"/>
                </a:solidFill>
              </a:rPr>
              <a:t>C</a:t>
            </a:r>
            <a:r>
              <a:rPr lang="en-GB" sz="2000" kern="0" dirty="0" smtClean="0">
                <a:solidFill>
                  <a:schemeClr val="bg1"/>
                </a:solidFill>
              </a:rPr>
              <a:t>onfirmed </a:t>
            </a:r>
            <a:r>
              <a:rPr lang="en-GB" sz="2000" kern="0" dirty="0">
                <a:solidFill>
                  <a:schemeClr val="bg1"/>
                </a:solidFill>
              </a:rPr>
              <a:t>through a direct discussion (</a:t>
            </a:r>
            <a:r>
              <a:rPr lang="en-GB" sz="2000" kern="0" dirty="0" smtClean="0">
                <a:solidFill>
                  <a:schemeClr val="bg1"/>
                </a:solidFill>
              </a:rPr>
              <a:t>face to face or remotely) between </a:t>
            </a:r>
            <a:r>
              <a:rPr lang="en-GB" sz="2000" kern="0" dirty="0">
                <a:solidFill>
                  <a:schemeClr val="bg1"/>
                </a:solidFill>
              </a:rPr>
              <a:t>the participant and a </a:t>
            </a:r>
            <a:r>
              <a:rPr lang="en-GB" sz="2400" b="1" kern="0" dirty="0">
                <a:solidFill>
                  <a:schemeClr val="bg1"/>
                </a:solidFill>
              </a:rPr>
              <a:t>medically qualified professional</a:t>
            </a:r>
            <a:r>
              <a:rPr lang="en-GB" sz="2000" kern="0" dirty="0">
                <a:solidFill>
                  <a:schemeClr val="bg1"/>
                </a:solidFill>
              </a:rPr>
              <a:t>, a </a:t>
            </a:r>
            <a:r>
              <a:rPr lang="en-GB" sz="2400" b="1" kern="0" dirty="0">
                <a:solidFill>
                  <a:schemeClr val="bg1"/>
                </a:solidFill>
              </a:rPr>
              <a:t>prescribing pharmacist </a:t>
            </a:r>
            <a:r>
              <a:rPr lang="en-GB" sz="2000" kern="0" dirty="0">
                <a:solidFill>
                  <a:schemeClr val="bg1"/>
                </a:solidFill>
              </a:rPr>
              <a:t>or a </a:t>
            </a:r>
            <a:r>
              <a:rPr lang="en-GB" sz="2400" b="1" kern="0" dirty="0">
                <a:solidFill>
                  <a:schemeClr val="bg1"/>
                </a:solidFill>
              </a:rPr>
              <a:t>nurse </a:t>
            </a:r>
            <a:r>
              <a:rPr lang="en-GB" sz="2400" b="1" kern="0" dirty="0" smtClean="0">
                <a:solidFill>
                  <a:schemeClr val="bg1"/>
                </a:solidFill>
              </a:rPr>
              <a:t>prescriber </a:t>
            </a:r>
            <a:r>
              <a:rPr lang="en-GB" sz="2000" kern="0" dirty="0" smtClean="0">
                <a:solidFill>
                  <a:schemeClr val="bg1"/>
                </a:solidFill>
              </a:rPr>
              <a:t>who </a:t>
            </a:r>
            <a:r>
              <a:rPr lang="en-GB" sz="2000" kern="0" dirty="0">
                <a:solidFill>
                  <a:schemeClr val="bg1"/>
                </a:solidFill>
              </a:rPr>
              <a:t>is suitably trained and delegated this </a:t>
            </a:r>
            <a:r>
              <a:rPr lang="en-GB" sz="2000" kern="0" dirty="0" smtClean="0">
                <a:solidFill>
                  <a:schemeClr val="bg1"/>
                </a:solidFill>
              </a:rPr>
              <a:t>responsibility </a:t>
            </a:r>
            <a:r>
              <a:rPr lang="en-GB" sz="2000" kern="0" dirty="0">
                <a:solidFill>
                  <a:schemeClr val="bg1"/>
                </a:solidFill>
              </a:rPr>
              <a:t>at a PANORAMIC Hub, other NHS healthcare provider or by the central clinical team. </a:t>
            </a:r>
            <a:endParaRPr lang="en-GB" sz="2000" kern="0" dirty="0" smtClean="0">
              <a:solidFill>
                <a:schemeClr val="bg1"/>
              </a:solidFill>
            </a:endParaRPr>
          </a:p>
          <a:p>
            <a:pPr marL="342900" lvl="0" indent="-342900">
              <a:buFont typeface="Arial" panose="020B0604020202020204" pitchFamily="34" charset="0"/>
              <a:buChar char="•"/>
              <a:defRPr/>
            </a:pPr>
            <a:r>
              <a:rPr lang="en-GB" sz="2000" kern="0" dirty="0" smtClean="0">
                <a:solidFill>
                  <a:schemeClr val="bg1"/>
                </a:solidFill>
              </a:rPr>
              <a:t>The person </a:t>
            </a:r>
            <a:r>
              <a:rPr lang="en-GB" sz="2000" kern="0" dirty="0">
                <a:solidFill>
                  <a:schemeClr val="bg1"/>
                </a:solidFill>
              </a:rPr>
              <a:t>confirming eligibility must take a relevant drug history and have access to a version of a summary care record and if necessary according to their clinical judgement, be able to access further information contained within secondary care records or full primary care </a:t>
            </a:r>
            <a:r>
              <a:rPr lang="en-GB" sz="2000" kern="0" dirty="0" smtClean="0">
                <a:solidFill>
                  <a:schemeClr val="bg1"/>
                </a:solidFill>
              </a:rPr>
              <a:t>records</a:t>
            </a:r>
          </a:p>
          <a:p>
            <a:pPr marL="342900" lvl="0" indent="-342900">
              <a:buFont typeface="Arial" panose="020B0604020202020204" pitchFamily="34" charset="0"/>
              <a:buChar char="•"/>
              <a:defRPr/>
            </a:pPr>
            <a:r>
              <a:rPr lang="en-GB" sz="2000" kern="0" dirty="0" smtClean="0">
                <a:solidFill>
                  <a:schemeClr val="bg1"/>
                </a:solidFill>
              </a:rPr>
              <a:t>If </a:t>
            </a:r>
            <a:r>
              <a:rPr lang="en-GB" sz="2000" kern="0" dirty="0">
                <a:solidFill>
                  <a:schemeClr val="bg1"/>
                </a:solidFill>
              </a:rPr>
              <a:t>the patient is deemed eligible following these steps they may then be randomised to </a:t>
            </a:r>
            <a:r>
              <a:rPr lang="en-GB" sz="2000" kern="0" dirty="0" err="1" smtClean="0">
                <a:solidFill>
                  <a:schemeClr val="bg1"/>
                </a:solidFill>
              </a:rPr>
              <a:t>Paxlovid</a:t>
            </a:r>
            <a:endParaRPr lang="en-GB" sz="2000" kern="0" dirty="0" smtClean="0">
              <a:solidFill>
                <a:schemeClr val="bg1"/>
              </a:solidFill>
            </a:endParaRPr>
          </a:p>
          <a:p>
            <a:pPr lvl="0">
              <a:defRPr/>
            </a:pPr>
            <a:endParaRPr lang="en-GB" sz="2000" kern="0" dirty="0" smtClean="0">
              <a:solidFill>
                <a:schemeClr val="bg1"/>
              </a:solidFill>
            </a:endParaRPr>
          </a:p>
          <a:p>
            <a:pPr lvl="0" algn="ctr">
              <a:defRPr/>
            </a:pPr>
            <a:r>
              <a:rPr lang="en-GB" sz="2000" i="1" kern="0" dirty="0" smtClean="0">
                <a:solidFill>
                  <a:schemeClr val="bg1"/>
                </a:solidFill>
              </a:rPr>
              <a:t>Participants </a:t>
            </a:r>
            <a:r>
              <a:rPr lang="en-GB" sz="2000" i="1" kern="0" dirty="0">
                <a:solidFill>
                  <a:schemeClr val="bg1"/>
                </a:solidFill>
              </a:rPr>
              <a:t>who are too unwell or unable to respond to surveys for themselves, can identify a Trial Partner  to assist them in completing screening, baseline, consent and follow up online forms and/or calls and provide information to them on their behalf where necessary. </a:t>
            </a:r>
            <a:endParaRPr lang="en-GB" sz="2000" kern="0" dirty="0">
              <a:solidFill>
                <a:schemeClr val="bg1"/>
              </a:solidFill>
            </a:endParaRPr>
          </a:p>
          <a:p>
            <a:pPr lvl="0">
              <a:defRPr/>
            </a:pPr>
            <a:endParaRPr lang="en-GB" sz="2000" kern="0" dirty="0">
              <a:solidFill>
                <a:schemeClr val="bg1"/>
              </a:solidFill>
            </a:endParaRPr>
          </a:p>
        </p:txBody>
      </p:sp>
      <p:pic>
        <p:nvPicPr>
          <p:cNvPr id="5" name="Picture 3" descr="Graphical user interface, application&#10;&#10;Description automatically generated">
            <a:extLst>
              <a:ext uri="{FF2B5EF4-FFF2-40B4-BE49-F238E27FC236}">
                <a16:creationId xmlns:a16="http://schemas.microsoft.com/office/drawing/2014/main" id="{5BF916BF-E474-4AAC-847D-2091880A81B2}"/>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3684265387"/>
      </p:ext>
    </p:extLst>
  </p:cSld>
  <p:clrMapOvr>
    <a:masterClrMapping/>
  </p:clrMapOvr>
  <mc:AlternateContent xmlns:mc="http://schemas.openxmlformats.org/markup-compatibility/2006" xmlns:p14="http://schemas.microsoft.com/office/powerpoint/2010/main">
    <mc:Choice Requires="p14">
      <p:transition spd="slow" p14:dur="2000" advTm="40293"/>
    </mc:Choice>
    <mc:Fallback xmlns="">
      <p:transition spd="slow" advTm="4029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29" y="859770"/>
            <a:ext cx="12182671" cy="4862870"/>
          </a:xfrm>
          <a:prstGeom prst="rect">
            <a:avLst/>
          </a:prstGeom>
        </p:spPr>
        <p:txBody>
          <a:bodyPr wrap="square">
            <a:spAutoFit/>
          </a:bodyPr>
          <a:lstStyle/>
          <a:p>
            <a:pPr>
              <a:defRPr/>
            </a:pPr>
            <a:r>
              <a:rPr lang="en-GB" sz="2600" b="1" i="1" kern="0" dirty="0" smtClean="0">
                <a:solidFill>
                  <a:schemeClr val="bg1"/>
                </a:solidFill>
              </a:rPr>
              <a:t>Taking </a:t>
            </a:r>
            <a:r>
              <a:rPr lang="en-GB" sz="2600" b="1" i="1" kern="0" dirty="0" err="1" smtClean="0">
                <a:solidFill>
                  <a:schemeClr val="bg1"/>
                </a:solidFill>
              </a:rPr>
              <a:t>i</a:t>
            </a:r>
            <a:r>
              <a:rPr kumimoji="0" lang="en-GB" sz="2600" b="1" i="1" u="none" strike="noStrike" kern="0" cap="none" spc="0" normalizeH="0" baseline="0" noProof="0" dirty="0" err="1" smtClean="0">
                <a:ln>
                  <a:noFill/>
                </a:ln>
                <a:solidFill>
                  <a:schemeClr val="bg1"/>
                </a:solidFill>
                <a:effectLst/>
                <a:uLnTx/>
                <a:uFillTx/>
              </a:rPr>
              <a:t>nformed</a:t>
            </a:r>
            <a:r>
              <a:rPr kumimoji="0" lang="en-GB" sz="2600" b="1" i="1" u="none" strike="noStrike" kern="0" cap="none" spc="0" normalizeH="0" baseline="0" noProof="0" dirty="0" smtClean="0">
                <a:ln>
                  <a:noFill/>
                </a:ln>
                <a:solidFill>
                  <a:schemeClr val="bg1"/>
                </a:solidFill>
                <a:effectLst/>
                <a:uLnTx/>
                <a:uFillTx/>
              </a:rPr>
              <a:t> </a:t>
            </a:r>
            <a:r>
              <a:rPr kumimoji="0" lang="en-GB" sz="2600" b="1" i="1" u="none" strike="noStrike" kern="0" cap="none" spc="0" normalizeH="0" baseline="0" noProof="0" dirty="0">
                <a:ln>
                  <a:noFill/>
                </a:ln>
                <a:solidFill>
                  <a:schemeClr val="bg1"/>
                </a:solidFill>
                <a:effectLst/>
                <a:uLnTx/>
                <a:uFillTx/>
              </a:rPr>
              <a:t>Consent</a:t>
            </a:r>
            <a:r>
              <a:rPr kumimoji="0" lang="en-GB" sz="2600" b="1" i="1" u="none" strike="noStrike" kern="0" cap="none" spc="0" normalizeH="0" baseline="0" noProof="0" dirty="0" smtClean="0">
                <a:ln>
                  <a:noFill/>
                </a:ln>
                <a:solidFill>
                  <a:schemeClr val="bg1"/>
                </a:solidFill>
                <a:effectLst/>
                <a:uLnTx/>
                <a:uFillTx/>
              </a:rPr>
              <a:t>: </a:t>
            </a:r>
          </a:p>
          <a:p>
            <a:pPr>
              <a:defRPr/>
            </a:pPr>
            <a:endParaRPr kumimoji="0" lang="en-GB" sz="2600" b="1" i="1" u="none" strike="noStrike" kern="0" cap="none" spc="0" normalizeH="0" baseline="0" noProof="0" dirty="0" smtClean="0">
              <a:ln>
                <a:noFill/>
              </a:ln>
              <a:solidFill>
                <a:schemeClr val="bg1"/>
              </a:solidFill>
              <a:effectLst/>
              <a:uLnTx/>
              <a:uFillTx/>
            </a:endParaRPr>
          </a:p>
          <a:p>
            <a:pPr algn="ctr">
              <a:defRPr/>
            </a:pPr>
            <a:r>
              <a:rPr kumimoji="0" lang="en-GB" sz="2400" b="1" i="1" u="none" strike="noStrike" kern="0" cap="none" spc="0" normalizeH="0" baseline="0" noProof="0" dirty="0" smtClean="0">
                <a:ln>
                  <a:noFill/>
                </a:ln>
                <a:solidFill>
                  <a:schemeClr val="bg1"/>
                </a:solidFill>
                <a:effectLst/>
                <a:uLnTx/>
                <a:uFillTx/>
              </a:rPr>
              <a:t>*Only</a:t>
            </a:r>
            <a:r>
              <a:rPr lang="en-GB" sz="2400" b="1" i="1" kern="0" dirty="0" smtClean="0">
                <a:solidFill>
                  <a:schemeClr val="bg1"/>
                </a:solidFill>
              </a:rPr>
              <a:t> </a:t>
            </a:r>
            <a:r>
              <a:rPr lang="en-GB" sz="2400" b="1" i="1" kern="0" dirty="0">
                <a:solidFill>
                  <a:schemeClr val="bg1"/>
                </a:solidFill>
              </a:rPr>
              <a:t>medically qualified professionals, prescribing pharmacists or a nurse prescribers can take informed consent for the </a:t>
            </a:r>
            <a:r>
              <a:rPr lang="en-GB" sz="2400" b="1" i="1" kern="0" dirty="0" err="1">
                <a:solidFill>
                  <a:schemeClr val="bg1"/>
                </a:solidFill>
              </a:rPr>
              <a:t>Paxlovid</a:t>
            </a:r>
            <a:r>
              <a:rPr lang="en-GB" sz="2400" b="1" i="1" kern="0" dirty="0">
                <a:solidFill>
                  <a:schemeClr val="bg1"/>
                </a:solidFill>
              </a:rPr>
              <a:t> </a:t>
            </a:r>
            <a:r>
              <a:rPr lang="en-GB" sz="2400" b="1" i="1" kern="0" dirty="0" smtClean="0">
                <a:solidFill>
                  <a:schemeClr val="bg1"/>
                </a:solidFill>
              </a:rPr>
              <a:t>arm*</a:t>
            </a:r>
            <a:endParaRPr kumimoji="0" lang="en-GB" sz="2400" b="1" i="1" u="none" strike="noStrike" kern="0" cap="none" spc="0" normalizeH="0" baseline="0" noProof="0" dirty="0">
              <a:ln>
                <a:noFill/>
              </a:ln>
              <a:solidFill>
                <a:schemeClr val="bg1"/>
              </a:solidFill>
              <a:effectLst/>
              <a:uLnTx/>
              <a:uFillTx/>
            </a:endParaRPr>
          </a:p>
          <a:p>
            <a:pPr marL="285750" indent="-285750">
              <a:buFont typeface="Arial" panose="020B0604020202020204" pitchFamily="34" charset="0"/>
              <a:buChar char="•"/>
              <a:defRPr/>
            </a:pPr>
            <a:endParaRPr lang="en-GB" kern="0" dirty="0" smtClean="0">
              <a:solidFill>
                <a:schemeClr val="bg1"/>
              </a:solidFill>
            </a:endParaRPr>
          </a:p>
          <a:p>
            <a:pPr marL="285750" indent="-285750">
              <a:buFont typeface="Arial" panose="020B0604020202020204" pitchFamily="34" charset="0"/>
              <a:buChar char="•"/>
              <a:defRPr/>
            </a:pPr>
            <a:r>
              <a:rPr lang="en-GB" sz="2400" kern="0" dirty="0" smtClean="0">
                <a:solidFill>
                  <a:schemeClr val="bg1"/>
                </a:solidFill>
              </a:rPr>
              <a:t>All </a:t>
            </a:r>
            <a:r>
              <a:rPr lang="en-GB" sz="2400" kern="0" dirty="0">
                <a:solidFill>
                  <a:schemeClr val="bg1"/>
                </a:solidFill>
              </a:rPr>
              <a:t>consent forms </a:t>
            </a:r>
            <a:r>
              <a:rPr lang="en-GB" sz="2400" kern="0" dirty="0" smtClean="0">
                <a:solidFill>
                  <a:schemeClr val="bg1"/>
                </a:solidFill>
              </a:rPr>
              <a:t>are completed </a:t>
            </a:r>
            <a:r>
              <a:rPr lang="en-GB" sz="2400" kern="0" dirty="0">
                <a:solidFill>
                  <a:schemeClr val="bg1"/>
                </a:solidFill>
              </a:rPr>
              <a:t>online and </a:t>
            </a:r>
            <a:r>
              <a:rPr lang="en-GB" sz="2400" kern="0" dirty="0" smtClean="0">
                <a:solidFill>
                  <a:schemeClr val="bg1"/>
                </a:solidFill>
              </a:rPr>
              <a:t>paperless with printed or </a:t>
            </a:r>
            <a:r>
              <a:rPr lang="en-GB" sz="2400" kern="0" dirty="0">
                <a:solidFill>
                  <a:schemeClr val="bg1"/>
                </a:solidFill>
              </a:rPr>
              <a:t>electronic </a:t>
            </a:r>
            <a:r>
              <a:rPr lang="en-GB" sz="2400" kern="0" dirty="0" smtClean="0">
                <a:solidFill>
                  <a:schemeClr val="bg1"/>
                </a:solidFill>
              </a:rPr>
              <a:t>copies given to </a:t>
            </a:r>
            <a:r>
              <a:rPr lang="en-GB" sz="2400" kern="0" dirty="0">
                <a:solidFill>
                  <a:schemeClr val="bg1"/>
                </a:solidFill>
              </a:rPr>
              <a:t>the </a:t>
            </a:r>
            <a:r>
              <a:rPr lang="en-GB" sz="2400" kern="0" dirty="0" smtClean="0">
                <a:solidFill>
                  <a:schemeClr val="bg1"/>
                </a:solidFill>
              </a:rPr>
              <a:t>participant. </a:t>
            </a:r>
          </a:p>
          <a:p>
            <a:pPr marL="285750" indent="-285750">
              <a:buFont typeface="Arial" panose="020B0604020202020204" pitchFamily="34" charset="0"/>
              <a:buChar char="•"/>
              <a:defRPr/>
            </a:pPr>
            <a:r>
              <a:rPr lang="en-GB" sz="2400" kern="0" dirty="0" smtClean="0">
                <a:solidFill>
                  <a:schemeClr val="bg1"/>
                </a:solidFill>
              </a:rPr>
              <a:t>W</a:t>
            </a:r>
            <a:r>
              <a:rPr lang="en-GB" sz="2400" kern="0" dirty="0" smtClean="0">
                <a:solidFill>
                  <a:schemeClr val="bg1"/>
                </a:solidFill>
              </a:rPr>
              <a:t>ritten </a:t>
            </a:r>
            <a:r>
              <a:rPr lang="en-GB" sz="2400" kern="0" dirty="0">
                <a:solidFill>
                  <a:schemeClr val="bg1"/>
                </a:solidFill>
              </a:rPr>
              <a:t>and summary versions of the Patient Information Sheet (PIS), and Informed Consent Form (ICF) </a:t>
            </a:r>
            <a:r>
              <a:rPr lang="en-GB" sz="2400" kern="0" dirty="0">
                <a:solidFill>
                  <a:schemeClr val="bg1"/>
                </a:solidFill>
              </a:rPr>
              <a:t>along with a pictorial summary </a:t>
            </a:r>
            <a:r>
              <a:rPr lang="en-GB" sz="2400" kern="0" dirty="0" smtClean="0">
                <a:solidFill>
                  <a:schemeClr val="bg1"/>
                </a:solidFill>
              </a:rPr>
              <a:t>are all </a:t>
            </a:r>
            <a:r>
              <a:rPr lang="en-GB" sz="2400" kern="0" dirty="0" smtClean="0">
                <a:solidFill>
                  <a:schemeClr val="bg1"/>
                </a:solidFill>
              </a:rPr>
              <a:t>available </a:t>
            </a:r>
            <a:r>
              <a:rPr lang="en-GB" sz="2400" kern="0" dirty="0" smtClean="0">
                <a:solidFill>
                  <a:schemeClr val="bg1"/>
                </a:solidFill>
              </a:rPr>
              <a:t>on the trial website</a:t>
            </a:r>
          </a:p>
          <a:p>
            <a:pPr marL="285750" lvl="0" indent="-285750">
              <a:buFont typeface="Arial" panose="020B0604020202020204" pitchFamily="34" charset="0"/>
              <a:buChar char="•"/>
              <a:defRPr/>
            </a:pPr>
            <a:r>
              <a:rPr lang="en-GB" sz="2400" kern="0" dirty="0" smtClean="0">
                <a:solidFill>
                  <a:schemeClr val="bg1"/>
                </a:solidFill>
              </a:rPr>
              <a:t>Before taking informed consent participants will:</a:t>
            </a:r>
          </a:p>
          <a:p>
            <a:pPr marL="1200150" lvl="2" indent="-285750">
              <a:buFont typeface="Arial" panose="020B0604020202020204" pitchFamily="34" charset="0"/>
              <a:buChar char="•"/>
              <a:defRPr/>
            </a:pPr>
            <a:r>
              <a:rPr lang="en-GB" sz="2400" kern="0" dirty="0" smtClean="0">
                <a:solidFill>
                  <a:schemeClr val="bg1"/>
                </a:solidFill>
              </a:rPr>
              <a:t>Have a </a:t>
            </a:r>
            <a:r>
              <a:rPr lang="en-GB" sz="2400" kern="0" dirty="0">
                <a:solidFill>
                  <a:schemeClr val="bg1"/>
                </a:solidFill>
              </a:rPr>
              <a:t>two-way </a:t>
            </a:r>
            <a:r>
              <a:rPr lang="en-GB" sz="2400" kern="0" dirty="0" smtClean="0">
                <a:solidFill>
                  <a:schemeClr val="bg1"/>
                </a:solidFill>
              </a:rPr>
              <a:t>discussion with suitably delegated trial staff </a:t>
            </a:r>
            <a:r>
              <a:rPr lang="en-GB" sz="2400" kern="0" dirty="0">
                <a:solidFill>
                  <a:schemeClr val="bg1"/>
                </a:solidFill>
              </a:rPr>
              <a:t>where the risks and benefits of taking part and follow-up procedures will be </a:t>
            </a:r>
            <a:r>
              <a:rPr lang="en-GB" sz="2400" kern="0" dirty="0" smtClean="0">
                <a:solidFill>
                  <a:schemeClr val="bg1"/>
                </a:solidFill>
              </a:rPr>
              <a:t>explained</a:t>
            </a:r>
            <a:endParaRPr lang="en-GB" sz="2400" kern="0" dirty="0">
              <a:solidFill>
                <a:schemeClr val="bg1"/>
              </a:solidFill>
            </a:endParaRPr>
          </a:p>
          <a:p>
            <a:pPr marL="1200150" lvl="2" indent="-285750">
              <a:buFont typeface="Arial" panose="020B0604020202020204" pitchFamily="34" charset="0"/>
              <a:buChar char="•"/>
              <a:defRPr/>
            </a:pPr>
            <a:r>
              <a:rPr lang="en-GB" sz="2400" kern="0" dirty="0" smtClean="0">
                <a:solidFill>
                  <a:schemeClr val="bg1"/>
                </a:solidFill>
              </a:rPr>
              <a:t>Be given </a:t>
            </a:r>
            <a:r>
              <a:rPr lang="en-GB" sz="2400" kern="0" dirty="0">
                <a:solidFill>
                  <a:schemeClr val="bg1"/>
                </a:solidFill>
              </a:rPr>
              <a:t>adequate time to consider the information and ask any </a:t>
            </a:r>
            <a:r>
              <a:rPr lang="en-GB" sz="2400" kern="0" dirty="0" smtClean="0">
                <a:solidFill>
                  <a:schemeClr val="bg1"/>
                </a:solidFill>
              </a:rPr>
              <a:t>questions</a:t>
            </a:r>
            <a:endParaRPr lang="en-GB" sz="2400" kern="0" dirty="0">
              <a:solidFill>
                <a:schemeClr val="bg1"/>
              </a:solidFill>
            </a:endParaRPr>
          </a:p>
        </p:txBody>
      </p:sp>
      <p:pic>
        <p:nvPicPr>
          <p:cNvPr id="5" name="Picture 3" descr="Graphical user interface, application&#10;&#10;Description automatically generated">
            <a:extLst>
              <a:ext uri="{FF2B5EF4-FFF2-40B4-BE49-F238E27FC236}">
                <a16:creationId xmlns:a16="http://schemas.microsoft.com/office/drawing/2014/main" id="{693B7F80-3943-4249-B511-108D156A040B}"/>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1945708893"/>
      </p:ext>
    </p:extLst>
  </p:cSld>
  <p:clrMapOvr>
    <a:masterClrMapping/>
  </p:clrMapOvr>
  <mc:AlternateContent xmlns:mc="http://schemas.openxmlformats.org/markup-compatibility/2006" xmlns:p14="http://schemas.microsoft.com/office/powerpoint/2010/main">
    <mc:Choice Requires="p14">
      <p:transition spd="slow" p14:dur="2000" advTm="80559"/>
    </mc:Choice>
    <mc:Fallback xmlns="">
      <p:transition spd="slow" advTm="8055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5017" y="1294279"/>
            <a:ext cx="3747617" cy="4339650"/>
          </a:xfrm>
          <a:prstGeom prst="rect">
            <a:avLst/>
          </a:prstGeom>
          <a:noFill/>
          <a:ln>
            <a:solidFill>
              <a:schemeClr val="bg1"/>
            </a:solidFill>
          </a:ln>
        </p:spPr>
        <p:txBody>
          <a:bodyPr wrap="square" rtlCol="0">
            <a:spAutoFit/>
          </a:bodyPr>
          <a:lstStyle/>
          <a:p>
            <a:pPr lvl="0"/>
            <a:r>
              <a:rPr lang="en-US" sz="3600" b="1" dirty="0">
                <a:solidFill>
                  <a:schemeClr val="bg1"/>
                </a:solidFill>
              </a:rPr>
              <a:t>Primary Aim:</a:t>
            </a:r>
          </a:p>
          <a:p>
            <a:pPr lvl="0"/>
            <a:endParaRPr lang="en-US" sz="1600" dirty="0">
              <a:solidFill>
                <a:schemeClr val="bg1"/>
              </a:solidFill>
            </a:endParaRPr>
          </a:p>
          <a:p>
            <a:pPr lvl="0"/>
            <a:r>
              <a:rPr lang="en-GB" sz="2800" dirty="0">
                <a:solidFill>
                  <a:schemeClr val="bg1"/>
                </a:solidFill>
              </a:rPr>
              <a:t>To determine whether antiviral treatment in the community safely reduces the risk of hospitalisations/deaths in higher risk,</a:t>
            </a:r>
          </a:p>
          <a:p>
            <a:pPr lvl="0"/>
            <a:r>
              <a:rPr lang="en-GB" sz="2800" dirty="0">
                <a:solidFill>
                  <a:schemeClr val="bg1"/>
                </a:solidFill>
              </a:rPr>
              <a:t>patients with confirmed COVID-19</a:t>
            </a:r>
          </a:p>
        </p:txBody>
      </p:sp>
      <p:sp>
        <p:nvSpPr>
          <p:cNvPr id="4" name="Rectangle 3"/>
          <p:cNvSpPr/>
          <p:nvPr/>
        </p:nvSpPr>
        <p:spPr>
          <a:xfrm>
            <a:off x="5937552" y="1294279"/>
            <a:ext cx="5721048" cy="4339650"/>
          </a:xfrm>
          <a:prstGeom prst="rect">
            <a:avLst/>
          </a:prstGeom>
          <a:ln>
            <a:solidFill>
              <a:schemeClr val="bg1"/>
            </a:solidFill>
          </a:ln>
        </p:spPr>
        <p:txBody>
          <a:bodyPr wrap="square">
            <a:spAutoFit/>
          </a:bodyPr>
          <a:lstStyle/>
          <a:p>
            <a:r>
              <a:rPr lang="en-GB" sz="3600" b="1" dirty="0">
                <a:solidFill>
                  <a:schemeClr val="bg1"/>
                </a:solidFill>
              </a:rPr>
              <a:t>Trial Design:</a:t>
            </a:r>
          </a:p>
          <a:p>
            <a:r>
              <a:rPr lang="en-GB" sz="2800" dirty="0">
                <a:solidFill>
                  <a:schemeClr val="bg1"/>
                </a:solidFill>
              </a:rPr>
              <a:t/>
            </a:r>
            <a:br>
              <a:rPr lang="en-GB" sz="2800" dirty="0">
                <a:solidFill>
                  <a:schemeClr val="bg1"/>
                </a:solidFill>
              </a:rPr>
            </a:br>
            <a:r>
              <a:rPr lang="en-GB" sz="2800" dirty="0">
                <a:solidFill>
                  <a:schemeClr val="bg1"/>
                </a:solidFill>
              </a:rPr>
              <a:t>PANORAMIC is a platform, adaptive randomised clinical trial in community care.  </a:t>
            </a:r>
            <a:endParaRPr lang="en-GB" sz="2800" dirty="0" smtClean="0">
              <a:solidFill>
                <a:schemeClr val="bg1"/>
              </a:solidFill>
            </a:endParaRPr>
          </a:p>
          <a:p>
            <a:r>
              <a:rPr lang="en-GB" sz="2800" dirty="0">
                <a:solidFill>
                  <a:schemeClr val="bg1"/>
                </a:solidFill>
              </a:rPr>
              <a:t/>
            </a:r>
            <a:br>
              <a:rPr lang="en-GB" sz="2800" dirty="0">
                <a:solidFill>
                  <a:schemeClr val="bg1"/>
                </a:solidFill>
              </a:rPr>
            </a:br>
            <a:r>
              <a:rPr lang="en-GB" sz="2800" dirty="0" smtClean="0">
                <a:solidFill>
                  <a:schemeClr val="bg1"/>
                </a:solidFill>
              </a:rPr>
              <a:t>O</a:t>
            </a:r>
            <a:r>
              <a:rPr lang="en-GB" sz="2800" dirty="0" smtClean="0">
                <a:solidFill>
                  <a:schemeClr val="bg1"/>
                </a:solidFill>
              </a:rPr>
              <a:t>perates </a:t>
            </a:r>
            <a:r>
              <a:rPr lang="en-GB" sz="2800" dirty="0">
                <a:solidFill>
                  <a:schemeClr val="bg1"/>
                </a:solidFill>
              </a:rPr>
              <a:t>under a master protocol that allows the addition or replacement of further interventions</a:t>
            </a:r>
            <a:r>
              <a:rPr lang="en-GB" sz="1600" dirty="0">
                <a:solidFill>
                  <a:schemeClr val="bg1"/>
                </a:solidFill>
              </a:rPr>
              <a:t>. </a:t>
            </a:r>
          </a:p>
          <a:p>
            <a:endParaRPr lang="en-GB" sz="1600" dirty="0">
              <a:solidFill>
                <a:schemeClr val="bg1"/>
              </a:solidFill>
            </a:endParaRPr>
          </a:p>
        </p:txBody>
      </p:sp>
      <p:pic>
        <p:nvPicPr>
          <p:cNvPr id="2" name="Picture 3" descr="Graphical user interface, application&#10;&#10;Description automatically generated">
            <a:extLst>
              <a:ext uri="{FF2B5EF4-FFF2-40B4-BE49-F238E27FC236}">
                <a16:creationId xmlns:a16="http://schemas.microsoft.com/office/drawing/2014/main" id="{DA3A3AEE-ED05-4F82-ADA3-0505D5B21B4B}"/>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932052829"/>
      </p:ext>
    </p:extLst>
  </p:cSld>
  <p:clrMapOvr>
    <a:masterClrMapping/>
  </p:clrMapOvr>
  <mc:AlternateContent xmlns:mc="http://schemas.openxmlformats.org/markup-compatibility/2006" xmlns:p14="http://schemas.microsoft.com/office/powerpoint/2010/main">
    <mc:Choice Requires="p14">
      <p:transition spd="slow" p14:dur="2000" advTm="28188"/>
    </mc:Choice>
    <mc:Fallback xmlns="">
      <p:transition spd="slow" advTm="28188"/>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537" y="2243540"/>
            <a:ext cx="5296790" cy="4424546"/>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2400" b="1" u="sng" dirty="0"/>
              <a:t>Usual Care</a:t>
            </a:r>
          </a:p>
          <a:p>
            <a:pPr algn="ctr"/>
            <a:r>
              <a:rPr lang="en-GB" sz="2000" b="1" dirty="0"/>
              <a:t>Standard NHS </a:t>
            </a:r>
            <a:r>
              <a:rPr lang="en-GB" sz="2000" b="1" dirty="0" smtClean="0"/>
              <a:t>Care</a:t>
            </a:r>
          </a:p>
          <a:p>
            <a:endParaRPr lang="en-GB" sz="2000" b="1" dirty="0" smtClean="0"/>
          </a:p>
          <a:p>
            <a:r>
              <a:rPr lang="en-GB" sz="2000" b="1" dirty="0" smtClean="0"/>
              <a:t>Will </a:t>
            </a:r>
            <a:r>
              <a:rPr lang="en-GB" sz="2000" b="1" dirty="0"/>
              <a:t>receive an information booklet via email or </a:t>
            </a:r>
            <a:r>
              <a:rPr lang="en-GB" sz="2000" b="1" dirty="0" smtClean="0"/>
              <a:t>post</a:t>
            </a:r>
          </a:p>
          <a:p>
            <a:endParaRPr lang="en-GB" sz="2000" b="1" dirty="0"/>
          </a:p>
          <a:p>
            <a:r>
              <a:rPr lang="en-GB" sz="2000" b="1" dirty="0"/>
              <a:t>Trial team will call participants on Day 2 to confirm the follow up process </a:t>
            </a:r>
            <a:endParaRPr lang="en-GB" sz="2000" b="1" dirty="0"/>
          </a:p>
        </p:txBody>
      </p:sp>
      <p:sp>
        <p:nvSpPr>
          <p:cNvPr id="3" name="Rectangle 2"/>
          <p:cNvSpPr/>
          <p:nvPr/>
        </p:nvSpPr>
        <p:spPr>
          <a:xfrm>
            <a:off x="6400800" y="2243540"/>
            <a:ext cx="5628661" cy="4424546"/>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2400" u="sng" dirty="0" smtClean="0">
                <a:solidFill>
                  <a:schemeClr val="bg1"/>
                </a:solidFill>
              </a:rPr>
              <a:t>Intervention arm</a:t>
            </a:r>
          </a:p>
          <a:p>
            <a:r>
              <a:rPr lang="en-GB" sz="2000" dirty="0" smtClean="0">
                <a:solidFill>
                  <a:schemeClr val="bg1"/>
                </a:solidFill>
              </a:rPr>
              <a:t>Will receive a </a:t>
            </a:r>
            <a:r>
              <a:rPr lang="en-GB" sz="2000" dirty="0">
                <a:solidFill>
                  <a:schemeClr val="bg1"/>
                </a:solidFill>
              </a:rPr>
              <a:t>participant </a:t>
            </a:r>
            <a:r>
              <a:rPr lang="en-GB" sz="2000" dirty="0" smtClean="0">
                <a:solidFill>
                  <a:schemeClr val="bg1"/>
                </a:solidFill>
              </a:rPr>
              <a:t>pack containing:</a:t>
            </a:r>
            <a:endParaRPr lang="en-GB" sz="2000" dirty="0">
              <a:solidFill>
                <a:schemeClr val="bg1"/>
              </a:solidFill>
            </a:endParaRPr>
          </a:p>
          <a:p>
            <a:pPr marL="302266" indent="-302266">
              <a:buFont typeface="Arial" panose="020B0604020202020204" pitchFamily="34" charset="0"/>
              <a:buChar char="•"/>
            </a:pPr>
            <a:r>
              <a:rPr lang="en-GB" sz="2000" dirty="0">
                <a:solidFill>
                  <a:schemeClr val="bg1"/>
                </a:solidFill>
              </a:rPr>
              <a:t>the antiviral </a:t>
            </a:r>
            <a:r>
              <a:rPr lang="en-GB" sz="2000" dirty="0" smtClean="0">
                <a:solidFill>
                  <a:schemeClr val="bg1"/>
                </a:solidFill>
              </a:rPr>
              <a:t>agent </a:t>
            </a:r>
            <a:endParaRPr lang="en-GB" sz="2000" dirty="0">
              <a:solidFill>
                <a:schemeClr val="bg1"/>
              </a:solidFill>
            </a:endParaRPr>
          </a:p>
          <a:p>
            <a:pPr marL="302266" indent="-302266">
              <a:buFont typeface="Arial" panose="020B0604020202020204" pitchFamily="34" charset="0"/>
              <a:buChar char="•"/>
            </a:pPr>
            <a:r>
              <a:rPr lang="en-GB" sz="2000" dirty="0">
                <a:solidFill>
                  <a:schemeClr val="bg1"/>
                </a:solidFill>
              </a:rPr>
              <a:t>an information </a:t>
            </a:r>
            <a:r>
              <a:rPr lang="en-GB" sz="2000" dirty="0" smtClean="0">
                <a:solidFill>
                  <a:schemeClr val="bg1"/>
                </a:solidFill>
              </a:rPr>
              <a:t>booklet</a:t>
            </a:r>
            <a:endParaRPr lang="en-GB" sz="2000" dirty="0">
              <a:solidFill>
                <a:schemeClr val="bg1"/>
              </a:solidFill>
            </a:endParaRPr>
          </a:p>
          <a:p>
            <a:pPr marL="302266" indent="-302266">
              <a:buFont typeface="Arial" panose="020B0604020202020204" pitchFamily="34" charset="0"/>
              <a:buChar char="•"/>
            </a:pPr>
            <a:r>
              <a:rPr lang="en-GB" sz="2000" dirty="0">
                <a:solidFill>
                  <a:schemeClr val="bg1"/>
                </a:solidFill>
              </a:rPr>
              <a:t>medication card detailing how the medication should be administered, precautions and safety </a:t>
            </a:r>
            <a:r>
              <a:rPr lang="en-GB" sz="2000" dirty="0" smtClean="0">
                <a:solidFill>
                  <a:schemeClr val="bg1"/>
                </a:solidFill>
              </a:rPr>
              <a:t>guidance</a:t>
            </a:r>
            <a:endParaRPr lang="en-GB" sz="2000" dirty="0">
              <a:solidFill>
                <a:schemeClr val="bg1"/>
              </a:solidFill>
            </a:endParaRPr>
          </a:p>
          <a:p>
            <a:pPr marL="302266" indent="-302266">
              <a:buFont typeface="Arial" panose="020B0604020202020204" pitchFamily="34" charset="0"/>
              <a:buChar char="•"/>
            </a:pPr>
            <a:r>
              <a:rPr lang="en-GB" sz="2000" dirty="0">
                <a:solidFill>
                  <a:schemeClr val="bg1"/>
                </a:solidFill>
              </a:rPr>
              <a:t>medication appendix providing further information about the treatment (available prior to randomisation as part of the PIS</a:t>
            </a:r>
            <a:r>
              <a:rPr lang="en-GB" sz="2000" dirty="0" smtClean="0">
                <a:solidFill>
                  <a:schemeClr val="bg1"/>
                </a:solidFill>
              </a:rPr>
              <a:t>) </a:t>
            </a:r>
            <a:endParaRPr lang="en-GB" sz="2000" dirty="0">
              <a:solidFill>
                <a:schemeClr val="bg1"/>
              </a:solidFill>
            </a:endParaRPr>
          </a:p>
          <a:p>
            <a:pPr marL="302266" indent="-302266">
              <a:buFont typeface="Arial" panose="020B0604020202020204" pitchFamily="34" charset="0"/>
              <a:buChar char="•"/>
            </a:pPr>
            <a:r>
              <a:rPr lang="en-GB" sz="2000" dirty="0">
                <a:solidFill>
                  <a:schemeClr val="bg1"/>
                </a:solidFill>
              </a:rPr>
              <a:t>emergency contact </a:t>
            </a:r>
            <a:r>
              <a:rPr lang="en-GB" sz="2000" dirty="0" smtClean="0">
                <a:solidFill>
                  <a:schemeClr val="bg1"/>
                </a:solidFill>
              </a:rPr>
              <a:t>card </a:t>
            </a:r>
            <a:endParaRPr lang="en-GB" sz="2000" dirty="0">
              <a:solidFill>
                <a:schemeClr val="bg1"/>
              </a:solidFill>
            </a:endParaRPr>
          </a:p>
          <a:p>
            <a:pPr marL="302266" indent="-302266">
              <a:buFont typeface="Arial" panose="020B0604020202020204" pitchFamily="34" charset="0"/>
              <a:buChar char="•"/>
            </a:pPr>
            <a:r>
              <a:rPr lang="en-GB" sz="2000" dirty="0">
                <a:solidFill>
                  <a:schemeClr val="bg1"/>
                </a:solidFill>
              </a:rPr>
              <a:t>pregnancy test (only for participants of child-bearing potential</a:t>
            </a:r>
            <a:r>
              <a:rPr lang="en-GB" sz="2000" dirty="0" smtClean="0">
                <a:solidFill>
                  <a:schemeClr val="bg1"/>
                </a:solidFill>
              </a:rPr>
              <a:t>)</a:t>
            </a:r>
            <a:endParaRPr lang="en-GB" sz="2000" dirty="0">
              <a:solidFill>
                <a:schemeClr val="bg1"/>
              </a:solidFill>
            </a:endParaRPr>
          </a:p>
          <a:p>
            <a:pPr algn="ctr"/>
            <a:endParaRPr lang="en-GB" sz="2000" b="1" dirty="0"/>
          </a:p>
        </p:txBody>
      </p:sp>
      <p:sp>
        <p:nvSpPr>
          <p:cNvPr id="4" name="TextBox 3"/>
          <p:cNvSpPr txBox="1"/>
          <p:nvPr/>
        </p:nvSpPr>
        <p:spPr>
          <a:xfrm>
            <a:off x="2894417" y="714563"/>
            <a:ext cx="6486650" cy="1296958"/>
          </a:xfrm>
          <a:prstGeom prst="rect">
            <a:avLst/>
          </a:prstGeom>
          <a:noFill/>
        </p:spPr>
        <p:txBody>
          <a:bodyPr wrap="square" rtlCol="0">
            <a:spAutoFit/>
          </a:bodyPr>
          <a:lstStyle/>
          <a:p>
            <a:r>
              <a:rPr lang="en-GB" sz="5712" dirty="0">
                <a:solidFill>
                  <a:schemeClr val="bg1"/>
                </a:solidFill>
              </a:rPr>
              <a:t>	Randomisation</a:t>
            </a:r>
            <a:endParaRPr lang="en-GB" sz="3385" dirty="0">
              <a:solidFill>
                <a:schemeClr val="bg1"/>
              </a:solidFill>
            </a:endParaRPr>
          </a:p>
          <a:p>
            <a:r>
              <a:rPr lang="en-GB" sz="2116" dirty="0">
                <a:solidFill>
                  <a:schemeClr val="bg1"/>
                </a:solidFill>
              </a:rPr>
              <a:t>     Eligible participants will be randomised </a:t>
            </a:r>
            <a:r>
              <a:rPr lang="en-GB" sz="2116" dirty="0" smtClean="0">
                <a:solidFill>
                  <a:schemeClr val="bg1"/>
                </a:solidFill>
              </a:rPr>
              <a:t>to </a:t>
            </a:r>
            <a:r>
              <a:rPr lang="en-GB" sz="2116" dirty="0">
                <a:solidFill>
                  <a:schemeClr val="bg1"/>
                </a:solidFill>
              </a:rPr>
              <a:t>either:</a:t>
            </a:r>
            <a:endParaRPr lang="en-US" sz="2116" dirty="0">
              <a:solidFill>
                <a:schemeClr val="bg1"/>
              </a:solidFill>
            </a:endParaRPr>
          </a:p>
        </p:txBody>
      </p:sp>
      <p:sp>
        <p:nvSpPr>
          <p:cNvPr id="5" name="TextBox 4"/>
          <p:cNvSpPr txBox="1"/>
          <p:nvPr/>
        </p:nvSpPr>
        <p:spPr>
          <a:xfrm>
            <a:off x="5572168" y="4071741"/>
            <a:ext cx="724791" cy="548163"/>
          </a:xfrm>
          <a:prstGeom prst="rect">
            <a:avLst/>
          </a:prstGeom>
          <a:noFill/>
        </p:spPr>
        <p:txBody>
          <a:bodyPr wrap="square" rtlCol="0">
            <a:spAutoFit/>
          </a:bodyPr>
          <a:lstStyle/>
          <a:p>
            <a:r>
              <a:rPr lang="en-GB" sz="2962" dirty="0">
                <a:solidFill>
                  <a:schemeClr val="bg1"/>
                </a:solidFill>
              </a:rPr>
              <a:t>OR</a:t>
            </a:r>
            <a:endParaRPr lang="en-US" sz="2962" dirty="0">
              <a:solidFill>
                <a:schemeClr val="bg1"/>
              </a:solidFill>
            </a:endParaRPr>
          </a:p>
        </p:txBody>
      </p:sp>
      <p:pic>
        <p:nvPicPr>
          <p:cNvPr id="9" name="Picture 4" descr="Graphical user interface, application&#10;&#10;Description automatically generated">
            <a:extLst>
              <a:ext uri="{FF2B5EF4-FFF2-40B4-BE49-F238E27FC236}">
                <a16:creationId xmlns:a16="http://schemas.microsoft.com/office/drawing/2014/main" id="{E4BA743F-F640-4EF2-82D2-86489DE9B47B}"/>
              </a:ext>
            </a:extLst>
          </p:cNvPr>
          <p:cNvPicPr>
            <a:picLocks noChangeAspect="1"/>
          </p:cNvPicPr>
          <p:nvPr/>
        </p:nvPicPr>
        <p:blipFill>
          <a:blip r:embed="rId2"/>
          <a:stretch>
            <a:fillRect/>
          </a:stretch>
        </p:blipFill>
        <p:spPr>
          <a:xfrm>
            <a:off x="4605754" y="69744"/>
            <a:ext cx="2901770" cy="755656"/>
          </a:xfrm>
          <a:prstGeom prst="rect">
            <a:avLst/>
          </a:prstGeom>
        </p:spPr>
      </p:pic>
    </p:spTree>
    <p:extLst>
      <p:ext uri="{BB962C8B-B14F-4D97-AF65-F5344CB8AC3E}">
        <p14:creationId xmlns:p14="http://schemas.microsoft.com/office/powerpoint/2010/main" val="3605670755"/>
      </p:ext>
    </p:extLst>
  </p:cSld>
  <p:clrMapOvr>
    <a:masterClrMapping/>
  </p:clrMapOvr>
  <mc:AlternateContent xmlns:mc="http://schemas.openxmlformats.org/markup-compatibility/2006" xmlns:p14="http://schemas.microsoft.com/office/powerpoint/2010/main">
    <mc:Choice Requires="p14">
      <p:transition spd="slow" p14:dur="2000" advTm="52319"/>
    </mc:Choice>
    <mc:Fallback xmlns="">
      <p:transition spd="slow" advTm="5231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912" y="1504256"/>
            <a:ext cx="10569844" cy="3939540"/>
          </a:xfrm>
          <a:prstGeom prst="rect">
            <a:avLst/>
          </a:prstGeom>
        </p:spPr>
        <p:txBody>
          <a:bodyPr wrap="square" lIns="91440" tIns="45720" rIns="91440" bIns="45720" anchor="t">
            <a:spAutoFit/>
          </a:bodyPr>
          <a:lstStyle/>
          <a:p>
            <a:r>
              <a:rPr lang="en-GB" sz="2600" b="1" u="sng" dirty="0">
                <a:solidFill>
                  <a:schemeClr val="bg1"/>
                </a:solidFill>
              </a:rPr>
              <a:t>Distribution and Tracking </a:t>
            </a:r>
            <a:r>
              <a:rPr lang="en-GB" sz="2600" b="1" u="sng" dirty="0" smtClean="0">
                <a:solidFill>
                  <a:schemeClr val="bg1"/>
                </a:solidFill>
              </a:rPr>
              <a:t>of Medication</a:t>
            </a:r>
            <a:endParaRPr lang="en-GB" sz="2600" b="1" u="sng" dirty="0">
              <a:solidFill>
                <a:schemeClr val="bg1"/>
              </a:solidFill>
            </a:endParaRPr>
          </a:p>
          <a:p>
            <a:pPr algn="ctr"/>
            <a:endParaRPr lang="en-GB" sz="2000" b="1" dirty="0">
              <a:solidFill>
                <a:schemeClr val="bg1"/>
              </a:solidFill>
            </a:endParaRPr>
          </a:p>
          <a:p>
            <a:pPr marL="342900" indent="-342900">
              <a:buFont typeface="Arial" panose="020B0604020202020204" pitchFamily="34" charset="0"/>
              <a:buChar char="•"/>
            </a:pPr>
            <a:r>
              <a:rPr lang="en-GB" sz="2400" dirty="0">
                <a:solidFill>
                  <a:schemeClr val="bg1"/>
                </a:solidFill>
              </a:rPr>
              <a:t>The randomisation database will automatically alert the relevant IMP distributor</a:t>
            </a:r>
          </a:p>
          <a:p>
            <a:pPr marL="342900" indent="-342900">
              <a:buFont typeface="Arial" panose="020B0604020202020204" pitchFamily="34" charset="0"/>
              <a:buChar char="•"/>
            </a:pPr>
            <a:r>
              <a:rPr lang="en-GB" sz="2400" dirty="0" smtClean="0">
                <a:solidFill>
                  <a:schemeClr val="bg1"/>
                </a:solidFill>
              </a:rPr>
              <a:t>IMP </a:t>
            </a:r>
            <a:r>
              <a:rPr lang="en-GB" sz="2400" dirty="0">
                <a:solidFill>
                  <a:schemeClr val="bg1"/>
                </a:solidFill>
              </a:rPr>
              <a:t>sent directly to participants from either PANORAMIC Hubs or an accredited licensed central facility (IPS). </a:t>
            </a:r>
          </a:p>
          <a:p>
            <a:pPr marL="342900" indent="-342900">
              <a:buFont typeface="Arial" panose="020B0604020202020204" pitchFamily="34" charset="0"/>
              <a:buChar char="•"/>
            </a:pPr>
            <a:r>
              <a:rPr lang="en-GB" sz="2400" dirty="0" smtClean="0">
                <a:solidFill>
                  <a:schemeClr val="bg1"/>
                </a:solidFill>
              </a:rPr>
              <a:t>Trial </a:t>
            </a:r>
            <a:r>
              <a:rPr lang="en-GB" sz="2400" dirty="0">
                <a:solidFill>
                  <a:schemeClr val="bg1"/>
                </a:solidFill>
              </a:rPr>
              <a:t>packs will be tracked via courier or call/text message. </a:t>
            </a:r>
          </a:p>
          <a:p>
            <a:pPr marL="342900" indent="-342900">
              <a:buFont typeface="Arial" panose="020B0604020202020204" pitchFamily="34" charset="0"/>
              <a:buChar char="•"/>
            </a:pPr>
            <a:r>
              <a:rPr lang="en-GB" sz="2400" dirty="0">
                <a:solidFill>
                  <a:schemeClr val="bg1"/>
                </a:solidFill>
                <a:ea typeface="+mn-lt"/>
                <a:cs typeface="+mn-lt"/>
              </a:rPr>
              <a:t>For further details on the distribution of each antiviral agent, please refer to the ISA.</a:t>
            </a:r>
            <a:endParaRPr lang="en-GB" sz="2400" dirty="0">
              <a:solidFill>
                <a:schemeClr val="bg1"/>
              </a:solidFill>
            </a:endParaRPr>
          </a:p>
          <a:p>
            <a:pPr marL="342900" indent="-342900">
              <a:buFont typeface="Arial" panose="020B0604020202020204" pitchFamily="34" charset="0"/>
              <a:buChar char="•"/>
            </a:pPr>
            <a:endParaRPr lang="en-GB" sz="2000" dirty="0">
              <a:solidFill>
                <a:schemeClr val="bg1"/>
              </a:solidFill>
              <a:cs typeface="Calibri"/>
            </a:endParaRPr>
          </a:p>
          <a:p>
            <a:endParaRPr lang="en-GB" sz="2000" dirty="0">
              <a:solidFill>
                <a:schemeClr val="bg1"/>
              </a:solidFill>
              <a:cs typeface="Calibri"/>
            </a:endParaRPr>
          </a:p>
          <a:p>
            <a:endParaRPr lang="en-GB" sz="2000" b="1" i="1" dirty="0">
              <a:solidFill>
                <a:schemeClr val="bg1"/>
              </a:solidFill>
              <a:cs typeface="Calibri"/>
            </a:endParaRPr>
          </a:p>
        </p:txBody>
      </p:sp>
      <p:pic>
        <p:nvPicPr>
          <p:cNvPr id="5" name="Picture 3" descr="Graphical user interface, application&#10;&#10;Description automatically generated">
            <a:extLst>
              <a:ext uri="{FF2B5EF4-FFF2-40B4-BE49-F238E27FC236}">
                <a16:creationId xmlns:a16="http://schemas.microsoft.com/office/drawing/2014/main" id="{C5BAF775-1194-4556-9899-4E8CD59E4D16}"/>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1839288761"/>
      </p:ext>
    </p:extLst>
  </p:cSld>
  <p:clrMapOvr>
    <a:masterClrMapping/>
  </p:clrMapOvr>
  <mc:AlternateContent xmlns:mc="http://schemas.openxmlformats.org/markup-compatibility/2006" xmlns:p14="http://schemas.microsoft.com/office/powerpoint/2010/main">
    <mc:Choice Requires="p14">
      <p:transition spd="slow" p14:dur="2000" advTm="33215"/>
    </mc:Choice>
    <mc:Fallback xmlns="">
      <p:transition spd="slow" advTm="3321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596" y="671691"/>
            <a:ext cx="11137693" cy="6986528"/>
          </a:xfrm>
          <a:prstGeom prst="rect">
            <a:avLst/>
          </a:prstGeom>
        </p:spPr>
        <p:txBody>
          <a:bodyPr wrap="square" lIns="91440" tIns="45720" rIns="91440" bIns="45720" anchor="t">
            <a:spAutoFit/>
          </a:bodyPr>
          <a:lstStyle/>
          <a:p>
            <a:endParaRPr lang="en-GB" sz="2800" b="1" dirty="0" smtClean="0">
              <a:solidFill>
                <a:schemeClr val="bg1"/>
              </a:solidFill>
              <a:cs typeface="Calibri"/>
            </a:endParaRPr>
          </a:p>
          <a:p>
            <a:r>
              <a:rPr lang="en-GB" sz="2800" b="1" dirty="0" smtClean="0">
                <a:solidFill>
                  <a:schemeClr val="bg1"/>
                </a:solidFill>
                <a:cs typeface="Calibri"/>
              </a:rPr>
              <a:t>Follow-up safety calls…</a:t>
            </a:r>
            <a:endParaRPr lang="en-GB" sz="2800" b="1" dirty="0">
              <a:solidFill>
                <a:schemeClr val="bg1"/>
              </a:solidFill>
              <a:cs typeface="Calibri"/>
            </a:endParaRPr>
          </a:p>
          <a:p>
            <a:pPr marL="342900" indent="-342900">
              <a:buFont typeface="Arial" panose="020B0604020202020204" pitchFamily="34" charset="0"/>
              <a:buChar char="•"/>
            </a:pPr>
            <a:endParaRPr lang="en-GB" sz="2000" b="1" dirty="0">
              <a:solidFill>
                <a:schemeClr val="bg1"/>
              </a:solidFill>
              <a:cs typeface="Calibri"/>
            </a:endParaRPr>
          </a:p>
          <a:p>
            <a:r>
              <a:rPr lang="en-GB" sz="2400" b="1" dirty="0" smtClean="0">
                <a:solidFill>
                  <a:schemeClr val="bg1"/>
                </a:solidFill>
                <a:cs typeface="Calibri"/>
              </a:rPr>
              <a:t>Made on Day 1, 2, 4 and 10 (to those randomised to take </a:t>
            </a:r>
            <a:r>
              <a:rPr lang="en-GB" sz="2400" b="1" dirty="0" err="1" smtClean="0">
                <a:solidFill>
                  <a:schemeClr val="bg1"/>
                </a:solidFill>
                <a:cs typeface="Calibri"/>
              </a:rPr>
              <a:t>Paxlovid</a:t>
            </a:r>
            <a:r>
              <a:rPr lang="en-GB" sz="2400" b="1" dirty="0" smtClean="0">
                <a:solidFill>
                  <a:schemeClr val="bg1"/>
                </a:solidFill>
                <a:cs typeface="Calibri"/>
              </a:rPr>
              <a:t>) to ensure the IMP has arrived, confirm negative pregnancy test (day 1), monitor for side effects and </a:t>
            </a:r>
            <a:r>
              <a:rPr lang="en-GB" sz="2400" b="1" dirty="0">
                <a:solidFill>
                  <a:schemeClr val="bg1"/>
                </a:solidFill>
                <a:cs typeface="Calibri"/>
              </a:rPr>
              <a:t>concomitant medication usage </a:t>
            </a:r>
            <a:r>
              <a:rPr lang="en-GB" sz="2400" b="1" dirty="0" smtClean="0">
                <a:solidFill>
                  <a:schemeClr val="bg1"/>
                </a:solidFill>
                <a:cs typeface="Calibri"/>
              </a:rPr>
              <a:t>and enable </a:t>
            </a:r>
            <a:r>
              <a:rPr lang="en-GB" sz="2400" b="1" dirty="0">
                <a:solidFill>
                  <a:schemeClr val="bg1"/>
                </a:solidFill>
                <a:cs typeface="Calibri"/>
              </a:rPr>
              <a:t>the investigator to suggest changes to participants medication </a:t>
            </a:r>
            <a:r>
              <a:rPr lang="en-GB" sz="2400" b="1" dirty="0" smtClean="0">
                <a:solidFill>
                  <a:schemeClr val="bg1"/>
                </a:solidFill>
                <a:cs typeface="Calibri"/>
              </a:rPr>
              <a:t>(including </a:t>
            </a:r>
            <a:r>
              <a:rPr lang="en-GB" sz="2400" b="1" dirty="0">
                <a:solidFill>
                  <a:schemeClr val="bg1"/>
                </a:solidFill>
                <a:cs typeface="Calibri"/>
              </a:rPr>
              <a:t>stopping where </a:t>
            </a:r>
            <a:r>
              <a:rPr lang="en-GB" sz="2400" b="1" dirty="0" smtClean="0">
                <a:solidFill>
                  <a:schemeClr val="bg1"/>
                </a:solidFill>
                <a:cs typeface="Calibri"/>
              </a:rPr>
              <a:t>required)</a:t>
            </a:r>
          </a:p>
          <a:p>
            <a:endParaRPr lang="en-GB" sz="2400" b="1" dirty="0">
              <a:solidFill>
                <a:schemeClr val="bg1"/>
              </a:solidFill>
              <a:cs typeface="Calibri"/>
            </a:endParaRPr>
          </a:p>
          <a:p>
            <a:r>
              <a:rPr lang="en-GB" sz="2400" b="1" dirty="0" smtClean="0">
                <a:solidFill>
                  <a:schemeClr val="bg1"/>
                </a:solidFill>
                <a:cs typeface="Calibri"/>
              </a:rPr>
              <a:t>Includes </a:t>
            </a:r>
            <a:r>
              <a:rPr lang="en-GB" sz="2400" b="1" dirty="0">
                <a:solidFill>
                  <a:schemeClr val="bg1"/>
                </a:solidFill>
                <a:cs typeface="Calibri"/>
              </a:rPr>
              <a:t>weekends and bank holidays </a:t>
            </a:r>
          </a:p>
          <a:p>
            <a:endParaRPr lang="en-GB" sz="2400" b="1" dirty="0" smtClean="0">
              <a:solidFill>
                <a:schemeClr val="bg1"/>
              </a:solidFill>
              <a:cs typeface="Calibri"/>
            </a:endParaRPr>
          </a:p>
          <a:p>
            <a:r>
              <a:rPr lang="en-GB" sz="2400" b="1" dirty="0">
                <a:solidFill>
                  <a:schemeClr val="bg1"/>
                </a:solidFill>
                <a:cs typeface="Calibri"/>
              </a:rPr>
              <a:t>C</a:t>
            </a:r>
            <a:r>
              <a:rPr lang="en-GB" sz="2400" b="1" dirty="0" smtClean="0">
                <a:solidFill>
                  <a:schemeClr val="bg1"/>
                </a:solidFill>
                <a:cs typeface="Calibri"/>
              </a:rPr>
              <a:t>hanges </a:t>
            </a:r>
            <a:r>
              <a:rPr lang="en-GB" sz="2400" b="1" dirty="0">
                <a:solidFill>
                  <a:schemeClr val="bg1"/>
                </a:solidFill>
                <a:cs typeface="Calibri"/>
              </a:rPr>
              <a:t>to medication are also monitored in the daily diary</a:t>
            </a:r>
          </a:p>
          <a:p>
            <a:endParaRPr lang="en-GB" sz="2400" b="1" dirty="0" smtClean="0">
              <a:solidFill>
                <a:schemeClr val="bg1"/>
              </a:solidFill>
              <a:cs typeface="Calibri"/>
            </a:endParaRPr>
          </a:p>
          <a:p>
            <a:r>
              <a:rPr lang="en-GB" sz="2400" b="1" dirty="0" smtClean="0">
                <a:solidFill>
                  <a:schemeClr val="bg1"/>
                </a:solidFill>
                <a:cs typeface="Calibri"/>
              </a:rPr>
              <a:t>If </a:t>
            </a:r>
            <a:r>
              <a:rPr lang="en-GB" sz="2400" b="1" dirty="0">
                <a:solidFill>
                  <a:schemeClr val="bg1"/>
                </a:solidFill>
                <a:cs typeface="Calibri"/>
              </a:rPr>
              <a:t>the participant records starting a new medication, an automated alert will be sent to the Panoramic Safety </a:t>
            </a:r>
            <a:r>
              <a:rPr lang="en-GB" sz="2400" b="1" dirty="0" smtClean="0">
                <a:solidFill>
                  <a:schemeClr val="bg1"/>
                </a:solidFill>
                <a:cs typeface="Calibri"/>
              </a:rPr>
              <a:t>Team</a:t>
            </a:r>
          </a:p>
          <a:p>
            <a:endParaRPr lang="en-GB" sz="2400" b="1" dirty="0">
              <a:solidFill>
                <a:schemeClr val="bg1"/>
              </a:solidFill>
              <a:cs typeface="Calibri"/>
            </a:endParaRPr>
          </a:p>
          <a:p>
            <a:r>
              <a:rPr lang="en-GB" sz="2400" b="1" dirty="0" smtClean="0">
                <a:solidFill>
                  <a:schemeClr val="bg1"/>
                </a:solidFill>
                <a:cs typeface="Calibri"/>
              </a:rPr>
              <a:t>Usual care participants receive a call on day 2 to confirm the follow up process</a:t>
            </a:r>
          </a:p>
          <a:p>
            <a:endParaRPr lang="en-GB" sz="2000" b="1" dirty="0">
              <a:solidFill>
                <a:schemeClr val="bg1"/>
              </a:solidFill>
              <a:cs typeface="Calibri"/>
            </a:endParaRPr>
          </a:p>
          <a:p>
            <a:endParaRPr lang="en-GB" sz="2000" dirty="0">
              <a:solidFill>
                <a:schemeClr val="bg1"/>
              </a:solidFill>
              <a:cs typeface="Calibri"/>
            </a:endParaRPr>
          </a:p>
          <a:p>
            <a:endParaRPr lang="en-GB" sz="2000" b="1" i="1" dirty="0">
              <a:solidFill>
                <a:schemeClr val="bg1"/>
              </a:solidFill>
              <a:cs typeface="Calibri"/>
            </a:endParaRPr>
          </a:p>
        </p:txBody>
      </p:sp>
      <p:pic>
        <p:nvPicPr>
          <p:cNvPr id="5" name="Picture 3" descr="Graphical user interface, application&#10;&#10;Description automatically generated">
            <a:extLst>
              <a:ext uri="{FF2B5EF4-FFF2-40B4-BE49-F238E27FC236}">
                <a16:creationId xmlns:a16="http://schemas.microsoft.com/office/drawing/2014/main" id="{C5BAF775-1194-4556-9899-4E8CD59E4D16}"/>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439133874"/>
      </p:ext>
    </p:extLst>
  </p:cSld>
  <p:clrMapOvr>
    <a:masterClrMapping/>
  </p:clrMapOvr>
  <mc:AlternateContent xmlns:mc="http://schemas.openxmlformats.org/markup-compatibility/2006" xmlns:p14="http://schemas.microsoft.com/office/powerpoint/2010/main">
    <mc:Choice Requires="p14">
      <p:transition spd="slow" p14:dur="2000" advTm="33215"/>
    </mc:Choice>
    <mc:Fallback xmlns="">
      <p:transition spd="slow" advTm="3321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15892" y="1099814"/>
            <a:ext cx="6690478" cy="678327"/>
          </a:xfrm>
          <a:prstGeom prst="rect">
            <a:avLst/>
          </a:prstGeom>
          <a:noFill/>
          <a:ln>
            <a:solidFill>
              <a:schemeClr val="bg1"/>
            </a:solidFill>
          </a:ln>
        </p:spPr>
        <p:txBody>
          <a:bodyPr wrap="square" rtlCol="0">
            <a:spAutoFit/>
          </a:bodyPr>
          <a:lstStyle/>
          <a:p>
            <a:pPr algn="ctr"/>
            <a:r>
              <a:rPr lang="en-GB" sz="3808" b="1" dirty="0">
                <a:solidFill>
                  <a:schemeClr val="bg1"/>
                </a:solidFill>
              </a:rPr>
              <a:t>Follow up: All participants</a:t>
            </a:r>
          </a:p>
        </p:txBody>
      </p:sp>
      <p:sp>
        <p:nvSpPr>
          <p:cNvPr id="2" name="TextBox 1"/>
          <p:cNvSpPr txBox="1"/>
          <p:nvPr/>
        </p:nvSpPr>
        <p:spPr>
          <a:xfrm>
            <a:off x="884399" y="2182207"/>
            <a:ext cx="4876732" cy="4401205"/>
          </a:xfrm>
          <a:prstGeom prst="rect">
            <a:avLst/>
          </a:prstGeom>
          <a:noFill/>
          <a:ln>
            <a:solidFill>
              <a:schemeClr val="bg1"/>
            </a:solidFill>
          </a:ln>
        </p:spPr>
        <p:txBody>
          <a:bodyPr wrap="square" rtlCol="0">
            <a:spAutoFit/>
          </a:bodyPr>
          <a:lstStyle/>
          <a:p>
            <a:pPr algn="ctr"/>
            <a:r>
              <a:rPr lang="en-GB" sz="2000" b="1" dirty="0">
                <a:solidFill>
                  <a:schemeClr val="bg1"/>
                </a:solidFill>
              </a:rPr>
              <a:t>Day 1 – 28</a:t>
            </a:r>
          </a:p>
          <a:p>
            <a:pPr algn="ctr"/>
            <a:endParaRPr lang="en-GB" sz="2000" b="1" dirty="0">
              <a:solidFill>
                <a:schemeClr val="bg1"/>
              </a:solidFill>
            </a:endParaRPr>
          </a:p>
          <a:p>
            <a:r>
              <a:rPr lang="en-GB" sz="2000" dirty="0">
                <a:solidFill>
                  <a:schemeClr val="bg1"/>
                </a:solidFill>
              </a:rPr>
              <a:t>Participants on </a:t>
            </a:r>
            <a:r>
              <a:rPr lang="en-GB" sz="2000" b="1" dirty="0">
                <a:solidFill>
                  <a:schemeClr val="bg1"/>
                </a:solidFill>
              </a:rPr>
              <a:t>all</a:t>
            </a:r>
            <a:r>
              <a:rPr lang="en-GB" sz="2000" dirty="0">
                <a:solidFill>
                  <a:schemeClr val="bg1"/>
                </a:solidFill>
              </a:rPr>
              <a:t> arms of the trial will complete a daily diary each day for 28 days</a:t>
            </a:r>
          </a:p>
          <a:p>
            <a:pPr algn="ctr"/>
            <a:endParaRPr lang="en-GB" sz="2000" dirty="0">
              <a:solidFill>
                <a:schemeClr val="bg1"/>
              </a:solidFill>
            </a:endParaRPr>
          </a:p>
          <a:p>
            <a:r>
              <a:rPr lang="en-GB" sz="2000" dirty="0">
                <a:solidFill>
                  <a:schemeClr val="bg1"/>
                </a:solidFill>
              </a:rPr>
              <a:t>The central trial team will call participants/study partners with no internet access or those who have not completed their diary for at least two consecutive days before days 7, 14 and 28. </a:t>
            </a:r>
          </a:p>
          <a:p>
            <a:endParaRPr lang="en-GB" sz="2000" dirty="0">
              <a:solidFill>
                <a:schemeClr val="bg1"/>
              </a:solidFill>
            </a:endParaRPr>
          </a:p>
          <a:p>
            <a:r>
              <a:rPr lang="en-GB" sz="2000" dirty="0">
                <a:solidFill>
                  <a:schemeClr val="bg1"/>
                </a:solidFill>
              </a:rPr>
              <a:t>There will be a 24-hour phone line for </a:t>
            </a:r>
            <a:r>
              <a:rPr lang="en-GB" sz="2000" dirty="0" smtClean="0">
                <a:solidFill>
                  <a:schemeClr val="bg1"/>
                </a:solidFill>
              </a:rPr>
              <a:t>participants/clinicians </a:t>
            </a:r>
            <a:r>
              <a:rPr lang="en-GB" sz="2000" dirty="0">
                <a:solidFill>
                  <a:schemeClr val="bg1"/>
                </a:solidFill>
              </a:rPr>
              <a:t>to speak to a clinical member of the central team</a:t>
            </a:r>
          </a:p>
        </p:txBody>
      </p:sp>
      <p:sp>
        <p:nvSpPr>
          <p:cNvPr id="3" name="TextBox 2"/>
          <p:cNvSpPr txBox="1"/>
          <p:nvPr/>
        </p:nvSpPr>
        <p:spPr>
          <a:xfrm>
            <a:off x="6430871" y="2233503"/>
            <a:ext cx="4646741" cy="3741409"/>
          </a:xfrm>
          <a:prstGeom prst="rect">
            <a:avLst/>
          </a:prstGeom>
          <a:noFill/>
          <a:ln>
            <a:solidFill>
              <a:schemeClr val="bg1"/>
            </a:solidFill>
          </a:ln>
        </p:spPr>
        <p:txBody>
          <a:bodyPr wrap="square" rtlCol="0">
            <a:spAutoFit/>
          </a:bodyPr>
          <a:lstStyle/>
          <a:p>
            <a:pPr algn="ctr"/>
            <a:r>
              <a:rPr lang="en-GB" sz="1904" b="1" dirty="0">
                <a:solidFill>
                  <a:schemeClr val="bg1"/>
                </a:solidFill>
              </a:rPr>
              <a:t>Day 29 – Onwards</a:t>
            </a:r>
          </a:p>
          <a:p>
            <a:pPr algn="ctr"/>
            <a:endParaRPr lang="en-GB" sz="1904" b="1" dirty="0">
              <a:solidFill>
                <a:schemeClr val="bg1"/>
              </a:solidFill>
            </a:endParaRPr>
          </a:p>
          <a:p>
            <a:r>
              <a:rPr lang="en-GB" sz="2000" dirty="0">
                <a:solidFill>
                  <a:schemeClr val="bg1"/>
                </a:solidFill>
              </a:rPr>
              <a:t>Participants will be contacted at </a:t>
            </a:r>
            <a:r>
              <a:rPr lang="en-GB" sz="2000" b="1" dirty="0">
                <a:solidFill>
                  <a:schemeClr val="bg1"/>
                </a:solidFill>
              </a:rPr>
              <a:t>3 and 6 months </a:t>
            </a:r>
            <a:r>
              <a:rPr lang="en-GB" sz="2000" dirty="0">
                <a:solidFill>
                  <a:schemeClr val="bg1"/>
                </a:solidFill>
              </a:rPr>
              <a:t>from randomisation to ascertain wellbeing and longer-term consequences of their illness.</a:t>
            </a:r>
          </a:p>
          <a:p>
            <a:endParaRPr lang="en-GB" sz="2000" dirty="0">
              <a:solidFill>
                <a:schemeClr val="bg1"/>
              </a:solidFill>
            </a:endParaRPr>
          </a:p>
          <a:p>
            <a:r>
              <a:rPr lang="en-GB" sz="2000" dirty="0">
                <a:solidFill>
                  <a:schemeClr val="bg1"/>
                </a:solidFill>
              </a:rPr>
              <a:t>Participants’ medical records will be accessed up to 12 months following enrolment to ascertain follow up data from enrolment to 6 months. </a:t>
            </a:r>
          </a:p>
          <a:p>
            <a:endParaRPr lang="en-GB" sz="1904" dirty="0">
              <a:solidFill>
                <a:schemeClr val="bg1"/>
              </a:solidFill>
            </a:endParaRPr>
          </a:p>
        </p:txBody>
      </p:sp>
      <p:pic>
        <p:nvPicPr>
          <p:cNvPr id="4" name="Picture 4" descr="Graphical user interface, application&#10;&#10;Description automatically generated">
            <a:extLst>
              <a:ext uri="{FF2B5EF4-FFF2-40B4-BE49-F238E27FC236}">
                <a16:creationId xmlns:a16="http://schemas.microsoft.com/office/drawing/2014/main" id="{D2EA87D4-93F6-4DA1-8862-F75BCCE82701}"/>
              </a:ext>
            </a:extLst>
          </p:cNvPr>
          <p:cNvPicPr>
            <a:picLocks noChangeAspect="1"/>
          </p:cNvPicPr>
          <p:nvPr/>
        </p:nvPicPr>
        <p:blipFill>
          <a:blip r:embed="rId2"/>
          <a:stretch>
            <a:fillRect/>
          </a:stretch>
        </p:blipFill>
        <p:spPr>
          <a:xfrm>
            <a:off x="4605754" y="69744"/>
            <a:ext cx="2901770" cy="755656"/>
          </a:xfrm>
          <a:prstGeom prst="rect">
            <a:avLst/>
          </a:prstGeom>
        </p:spPr>
      </p:pic>
    </p:spTree>
    <p:extLst>
      <p:ext uri="{BB962C8B-B14F-4D97-AF65-F5344CB8AC3E}">
        <p14:creationId xmlns:p14="http://schemas.microsoft.com/office/powerpoint/2010/main" val="885917518"/>
      </p:ext>
    </p:extLst>
  </p:cSld>
  <p:clrMapOvr>
    <a:masterClrMapping/>
  </p:clrMapOvr>
  <mc:AlternateContent xmlns:mc="http://schemas.openxmlformats.org/markup-compatibility/2006" xmlns:p14="http://schemas.microsoft.com/office/powerpoint/2010/main">
    <mc:Choice Requires="p14">
      <p:transition spd="slow" p14:dur="2000" advTm="45312"/>
    </mc:Choice>
    <mc:Fallback xmlns="">
      <p:transition spd="slow" advTm="4531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Graphical user interface, application&#10;&#10;Description automatically generated">
            <a:extLst>
              <a:ext uri="{FF2B5EF4-FFF2-40B4-BE49-F238E27FC236}">
                <a16:creationId xmlns:a16="http://schemas.microsoft.com/office/drawing/2014/main" id="{4D93DC49-8698-42E2-9402-2E8B494D6D84}"/>
              </a:ext>
            </a:extLst>
          </p:cNvPr>
          <p:cNvPicPr>
            <a:picLocks noChangeAspect="1"/>
          </p:cNvPicPr>
          <p:nvPr/>
        </p:nvPicPr>
        <p:blipFill>
          <a:blip r:embed="rId3"/>
          <a:stretch>
            <a:fillRect/>
          </a:stretch>
        </p:blipFill>
        <p:spPr>
          <a:xfrm>
            <a:off x="4672445" y="40958"/>
            <a:ext cx="2743200" cy="714719"/>
          </a:xfrm>
          <a:prstGeom prst="rect">
            <a:avLst/>
          </a:prstGeom>
        </p:spPr>
      </p:pic>
      <p:pic>
        <p:nvPicPr>
          <p:cNvPr id="3" name="Picture 2"/>
          <p:cNvPicPr>
            <a:picLocks noChangeAspect="1"/>
          </p:cNvPicPr>
          <p:nvPr/>
        </p:nvPicPr>
        <p:blipFill rotWithShape="1">
          <a:blip r:embed="rId4"/>
          <a:srcRect l="8366" t="24237" r="9856" b="7528"/>
          <a:stretch/>
        </p:blipFill>
        <p:spPr>
          <a:xfrm>
            <a:off x="959371" y="1259174"/>
            <a:ext cx="10313232" cy="5276537"/>
          </a:xfrm>
          <a:prstGeom prst="rect">
            <a:avLst/>
          </a:prstGeom>
        </p:spPr>
      </p:pic>
    </p:spTree>
    <p:extLst>
      <p:ext uri="{BB962C8B-B14F-4D97-AF65-F5344CB8AC3E}">
        <p14:creationId xmlns:p14="http://schemas.microsoft.com/office/powerpoint/2010/main" val="3953458102"/>
      </p:ext>
    </p:extLst>
  </p:cSld>
  <p:clrMapOvr>
    <a:masterClrMapping/>
  </p:clrMapOvr>
  <mc:AlternateContent xmlns:mc="http://schemas.openxmlformats.org/markup-compatibility/2006" xmlns:p14="http://schemas.microsoft.com/office/powerpoint/2010/main">
    <mc:Choice Requires="p14">
      <p:transition spd="slow" p14:dur="2000" advTm="54023"/>
    </mc:Choice>
    <mc:Fallback xmlns="">
      <p:transition spd="slow" advTm="5402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390" y="1504347"/>
            <a:ext cx="10013430" cy="4585871"/>
          </a:xfrm>
          <a:prstGeom prst="rect">
            <a:avLst/>
          </a:prstGeom>
        </p:spPr>
        <p:txBody>
          <a:bodyPr wrap="square">
            <a:spAutoFit/>
          </a:bodyPr>
          <a:lstStyle/>
          <a:p>
            <a:pPr lvl="0">
              <a:defRPr/>
            </a:pPr>
            <a:r>
              <a:rPr lang="en-GB" sz="2800" b="1" kern="0" dirty="0" smtClean="0">
                <a:solidFill>
                  <a:schemeClr val="bg1"/>
                </a:solidFill>
              </a:rPr>
              <a:t>Adverse events</a:t>
            </a:r>
          </a:p>
          <a:p>
            <a:pPr lvl="0">
              <a:defRPr/>
            </a:pPr>
            <a:endParaRPr lang="en-GB" sz="2400" kern="0" dirty="0">
              <a:solidFill>
                <a:schemeClr val="bg1"/>
              </a:solidFill>
            </a:endParaRPr>
          </a:p>
          <a:p>
            <a:pPr lvl="0">
              <a:defRPr/>
            </a:pPr>
            <a:r>
              <a:rPr lang="en-GB" sz="2400" kern="0" dirty="0" smtClean="0">
                <a:solidFill>
                  <a:schemeClr val="bg1"/>
                </a:solidFill>
              </a:rPr>
              <a:t>All </a:t>
            </a:r>
            <a:r>
              <a:rPr lang="en-GB" sz="2400" kern="0" dirty="0">
                <a:solidFill>
                  <a:schemeClr val="bg1"/>
                </a:solidFill>
              </a:rPr>
              <a:t>non-COVID related events will be reported as Adverse Events (AEs) in order for us to monitor side effects of </a:t>
            </a:r>
            <a:r>
              <a:rPr lang="en-GB" sz="2400" kern="0" dirty="0" err="1">
                <a:solidFill>
                  <a:schemeClr val="bg1"/>
                </a:solidFill>
              </a:rPr>
              <a:t>Paxlovid</a:t>
            </a:r>
            <a:endParaRPr lang="en-GB" sz="2400" kern="0" dirty="0">
              <a:solidFill>
                <a:schemeClr val="bg1"/>
              </a:solidFill>
            </a:endParaRPr>
          </a:p>
          <a:p>
            <a:pPr lvl="0">
              <a:defRPr/>
            </a:pPr>
            <a:endParaRPr lang="en-GB" sz="2400" kern="0" dirty="0" smtClean="0">
              <a:solidFill>
                <a:schemeClr val="bg1"/>
              </a:solidFill>
            </a:endParaRPr>
          </a:p>
          <a:p>
            <a:pPr lvl="0">
              <a:defRPr/>
            </a:pPr>
            <a:r>
              <a:rPr lang="en-GB" sz="2400" kern="0" dirty="0" smtClean="0">
                <a:solidFill>
                  <a:schemeClr val="bg1"/>
                </a:solidFill>
              </a:rPr>
              <a:t>There </a:t>
            </a:r>
            <a:r>
              <a:rPr lang="en-GB" sz="2400" kern="0" dirty="0">
                <a:solidFill>
                  <a:schemeClr val="bg1"/>
                </a:solidFill>
              </a:rPr>
              <a:t>are questions in the </a:t>
            </a:r>
            <a:r>
              <a:rPr lang="en-GB" sz="2400" kern="0" dirty="0" smtClean="0">
                <a:solidFill>
                  <a:schemeClr val="bg1"/>
                </a:solidFill>
              </a:rPr>
              <a:t>safety call </a:t>
            </a:r>
            <a:r>
              <a:rPr lang="en-GB" sz="2400" kern="0" dirty="0">
                <a:solidFill>
                  <a:schemeClr val="bg1"/>
                </a:solidFill>
              </a:rPr>
              <a:t>CRFs that will prompt questions about </a:t>
            </a:r>
            <a:r>
              <a:rPr lang="en-GB" sz="2400" kern="0" dirty="0" smtClean="0">
                <a:solidFill>
                  <a:schemeClr val="bg1"/>
                </a:solidFill>
              </a:rPr>
              <a:t>symptoms. If </a:t>
            </a:r>
            <a:r>
              <a:rPr lang="en-GB" sz="2400" kern="0" dirty="0">
                <a:solidFill>
                  <a:schemeClr val="bg1"/>
                </a:solidFill>
              </a:rPr>
              <a:t>any of these questions are completed, this will prompt the completion of an AE </a:t>
            </a:r>
            <a:r>
              <a:rPr lang="en-GB" sz="2400" kern="0" dirty="0" smtClean="0">
                <a:solidFill>
                  <a:schemeClr val="bg1"/>
                </a:solidFill>
              </a:rPr>
              <a:t>form</a:t>
            </a:r>
          </a:p>
          <a:p>
            <a:pPr lvl="0">
              <a:defRPr/>
            </a:pPr>
            <a:endParaRPr lang="en-GB" sz="2400" kern="0" dirty="0">
              <a:solidFill>
                <a:schemeClr val="bg1"/>
              </a:solidFill>
            </a:endParaRPr>
          </a:p>
          <a:p>
            <a:pPr lvl="0">
              <a:defRPr/>
            </a:pPr>
            <a:r>
              <a:rPr lang="en-GB" sz="2400" kern="0" dirty="0">
                <a:solidFill>
                  <a:schemeClr val="bg1"/>
                </a:solidFill>
              </a:rPr>
              <a:t>The central safety team will then assess the </a:t>
            </a:r>
            <a:r>
              <a:rPr lang="en-GB" sz="2400" kern="0" dirty="0" smtClean="0">
                <a:solidFill>
                  <a:schemeClr val="bg1"/>
                </a:solidFill>
              </a:rPr>
              <a:t>AE’s</a:t>
            </a:r>
          </a:p>
          <a:p>
            <a:pPr lvl="0">
              <a:defRPr/>
            </a:pPr>
            <a:endParaRPr lang="en-GB" sz="2400" kern="0" dirty="0">
              <a:solidFill>
                <a:schemeClr val="bg1"/>
              </a:solidFill>
            </a:endParaRPr>
          </a:p>
          <a:p>
            <a:pPr lvl="0">
              <a:defRPr/>
            </a:pPr>
            <a:r>
              <a:rPr lang="en-GB" sz="2400" kern="0" dirty="0">
                <a:solidFill>
                  <a:schemeClr val="bg1"/>
                </a:solidFill>
              </a:rPr>
              <a:t>Please refer to the relevant working instruction for further details</a:t>
            </a:r>
            <a:endParaRPr lang="en-GB" sz="2400" kern="0" dirty="0">
              <a:solidFill>
                <a:schemeClr val="bg1"/>
              </a:solidFill>
            </a:endParaRPr>
          </a:p>
        </p:txBody>
      </p:sp>
      <p:pic>
        <p:nvPicPr>
          <p:cNvPr id="5" name="Picture 3" descr="Graphical user interface, application&#10;&#10;Description automatically generated">
            <a:extLst>
              <a:ext uri="{FF2B5EF4-FFF2-40B4-BE49-F238E27FC236}">
                <a16:creationId xmlns:a16="http://schemas.microsoft.com/office/drawing/2014/main" id="{268A731B-4820-44B5-A8A6-1431042F67D0}"/>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1137695982"/>
      </p:ext>
    </p:extLst>
  </p:cSld>
  <p:clrMapOvr>
    <a:masterClrMapping/>
  </p:clrMapOvr>
  <mc:AlternateContent xmlns:mc="http://schemas.openxmlformats.org/markup-compatibility/2006" xmlns:p14="http://schemas.microsoft.com/office/powerpoint/2010/main">
    <mc:Choice Requires="p14">
      <p:transition spd="slow" p14:dur="2000" advTm="52549"/>
    </mc:Choice>
    <mc:Fallback xmlns="">
      <p:transition spd="slow" advTm="5254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19112" y="1012296"/>
            <a:ext cx="5143740" cy="548163"/>
          </a:xfrm>
          <a:prstGeom prst="rect">
            <a:avLst/>
          </a:prstGeom>
          <a:noFill/>
          <a:ln>
            <a:solidFill>
              <a:schemeClr val="bg1"/>
            </a:solidFill>
          </a:ln>
        </p:spPr>
        <p:txBody>
          <a:bodyPr wrap="square" rtlCol="0">
            <a:spAutoFit/>
          </a:bodyPr>
          <a:lstStyle/>
          <a:p>
            <a:pPr algn="ctr"/>
            <a:r>
              <a:rPr lang="en-US" sz="2962" b="1" dirty="0">
                <a:solidFill>
                  <a:schemeClr val="bg1"/>
                </a:solidFill>
              </a:rPr>
              <a:t>Adverse Event </a:t>
            </a:r>
            <a:r>
              <a:rPr lang="en-GB" sz="2962" b="1" dirty="0">
                <a:solidFill>
                  <a:schemeClr val="bg1"/>
                </a:solidFill>
              </a:rPr>
              <a:t>Reporting </a:t>
            </a:r>
            <a:endParaRPr lang="en-US" sz="2962" b="1" dirty="0">
              <a:solidFill>
                <a:schemeClr val="bg1"/>
              </a:solidFill>
            </a:endParaRPr>
          </a:p>
        </p:txBody>
      </p:sp>
      <p:sp>
        <p:nvSpPr>
          <p:cNvPr id="5" name="TextBox 4"/>
          <p:cNvSpPr txBox="1"/>
          <p:nvPr/>
        </p:nvSpPr>
        <p:spPr>
          <a:xfrm>
            <a:off x="1250826" y="2178157"/>
            <a:ext cx="9611623" cy="3348353"/>
          </a:xfrm>
          <a:prstGeom prst="rect">
            <a:avLst/>
          </a:prstGeom>
          <a:noFill/>
          <a:ln>
            <a:solidFill>
              <a:schemeClr val="bg1"/>
            </a:solidFill>
          </a:ln>
        </p:spPr>
        <p:txBody>
          <a:bodyPr wrap="square" rtlCol="0">
            <a:spAutoFit/>
          </a:bodyPr>
          <a:lstStyle/>
          <a:p>
            <a:pPr marL="302266" indent="-302266">
              <a:buFont typeface="Arial" panose="020B0604020202020204" pitchFamily="34" charset="0"/>
              <a:buChar char="•"/>
            </a:pPr>
            <a:r>
              <a:rPr lang="en-GB" sz="2116" dirty="0">
                <a:solidFill>
                  <a:schemeClr val="bg1"/>
                </a:solidFill>
              </a:rPr>
              <a:t>Participants will be free to withdraw from taking the antiviral if they perceive they have an intolerable AE. </a:t>
            </a:r>
          </a:p>
          <a:p>
            <a:endParaRPr lang="en-GB" sz="2116" dirty="0">
              <a:solidFill>
                <a:schemeClr val="bg1"/>
              </a:solidFill>
            </a:endParaRPr>
          </a:p>
          <a:p>
            <a:pPr marL="302266" indent="-302266">
              <a:buFont typeface="Arial" panose="020B0604020202020204" pitchFamily="34" charset="0"/>
              <a:buChar char="•"/>
            </a:pPr>
            <a:r>
              <a:rPr lang="en-GB" sz="2116" dirty="0">
                <a:solidFill>
                  <a:schemeClr val="bg1"/>
                </a:solidFill>
              </a:rPr>
              <a:t>Participants provided with a Trial Wallet Emergency Card detailing potential side-effects and a 24-hour contact telephone line, answered by a clinical team. This card will also alert hospital clinicians about trial participation</a:t>
            </a:r>
          </a:p>
          <a:p>
            <a:pPr marL="302266" indent="-302266">
              <a:buFont typeface="Arial" panose="020B0604020202020204" pitchFamily="34" charset="0"/>
              <a:buChar char="•"/>
            </a:pPr>
            <a:endParaRPr lang="en-GB" sz="2116" dirty="0">
              <a:solidFill>
                <a:schemeClr val="bg1"/>
              </a:solidFill>
            </a:endParaRPr>
          </a:p>
          <a:p>
            <a:pPr marL="302266" indent="-302266">
              <a:buFont typeface="Arial" panose="020B0604020202020204" pitchFamily="34" charset="0"/>
              <a:buChar char="•"/>
            </a:pPr>
            <a:r>
              <a:rPr lang="en-GB" sz="2116" dirty="0">
                <a:solidFill>
                  <a:schemeClr val="bg1"/>
                </a:solidFill>
              </a:rPr>
              <a:t>The clinician may contact the participant directly within 24 hrs of becoming aware of an AE reported in their daily diary or on the Freephone number, to advise the participant on the appropriate clinical care. </a:t>
            </a:r>
          </a:p>
        </p:txBody>
      </p:sp>
      <p:pic>
        <p:nvPicPr>
          <p:cNvPr id="8" name="Picture 4" descr="Graphical user interface, application&#10;&#10;Description automatically generated">
            <a:extLst>
              <a:ext uri="{FF2B5EF4-FFF2-40B4-BE49-F238E27FC236}">
                <a16:creationId xmlns:a16="http://schemas.microsoft.com/office/drawing/2014/main" id="{C4E4E735-4267-4D93-8430-97C58720C553}"/>
              </a:ext>
            </a:extLst>
          </p:cNvPr>
          <p:cNvPicPr>
            <a:picLocks noChangeAspect="1"/>
          </p:cNvPicPr>
          <p:nvPr/>
        </p:nvPicPr>
        <p:blipFill>
          <a:blip r:embed="rId2"/>
          <a:stretch>
            <a:fillRect/>
          </a:stretch>
        </p:blipFill>
        <p:spPr>
          <a:xfrm>
            <a:off x="4605754" y="69744"/>
            <a:ext cx="2901770" cy="755656"/>
          </a:xfrm>
          <a:prstGeom prst="rect">
            <a:avLst/>
          </a:prstGeom>
        </p:spPr>
      </p:pic>
      <p:sp>
        <p:nvSpPr>
          <p:cNvPr id="6" name="Oval 5">
            <a:extLst>
              <a:ext uri="{FF2B5EF4-FFF2-40B4-BE49-F238E27FC236}">
                <a16:creationId xmlns:a16="http://schemas.microsoft.com/office/drawing/2014/main" id="{5B185604-C18B-4478-AAF0-72FC7D818731}"/>
              </a:ext>
            </a:extLst>
          </p:cNvPr>
          <p:cNvSpPr/>
          <p:nvPr/>
        </p:nvSpPr>
        <p:spPr>
          <a:xfrm>
            <a:off x="8876378" y="5109909"/>
            <a:ext cx="3124778" cy="163379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Alert Trial Manager of any safety concerns when speaking to participants</a:t>
            </a:r>
          </a:p>
        </p:txBody>
      </p:sp>
    </p:spTree>
    <p:extLst>
      <p:ext uri="{BB962C8B-B14F-4D97-AF65-F5344CB8AC3E}">
        <p14:creationId xmlns:p14="http://schemas.microsoft.com/office/powerpoint/2010/main" val="289324970"/>
      </p:ext>
    </p:extLst>
  </p:cSld>
  <p:clrMapOvr>
    <a:masterClrMapping/>
  </p:clrMapOvr>
  <mc:AlternateContent xmlns:mc="http://schemas.openxmlformats.org/markup-compatibility/2006" xmlns:p14="http://schemas.microsoft.com/office/powerpoint/2010/main">
    <mc:Choice Requires="p14">
      <p:transition spd="slow" p14:dur="2000" advTm="43184"/>
    </mc:Choice>
    <mc:Fallback xmlns="">
      <p:transition spd="slow" advTm="4318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7934BE-E1D9-46E5-B2E0-60897C11C65B}"/>
              </a:ext>
            </a:extLst>
          </p:cNvPr>
          <p:cNvSpPr txBox="1"/>
          <p:nvPr/>
        </p:nvSpPr>
        <p:spPr>
          <a:xfrm>
            <a:off x="472506" y="1274534"/>
            <a:ext cx="4006731" cy="618580"/>
          </a:xfrm>
          <a:prstGeom prst="rect">
            <a:avLst/>
          </a:prstGeom>
          <a:noFill/>
          <a:ln>
            <a:solidFill>
              <a:schemeClr val="bg1"/>
            </a:solidFill>
          </a:ln>
        </p:spPr>
        <p:txBody>
          <a:bodyPr wrap="square" lIns="96724" tIns="48362" rIns="96724" bIns="48362" rtlCol="0" anchor="t">
            <a:spAutoFit/>
          </a:bodyPr>
          <a:lstStyle/>
          <a:p>
            <a:pPr algn="ctr"/>
            <a:r>
              <a:rPr lang="en-US" sz="3385" b="1" dirty="0">
                <a:solidFill>
                  <a:schemeClr val="bg1"/>
                </a:solidFill>
              </a:rPr>
              <a:t>Data Collection</a:t>
            </a:r>
            <a:endParaRPr lang="en-US" sz="3385" dirty="0">
              <a:solidFill>
                <a:schemeClr val="bg1"/>
              </a:solidFill>
            </a:endParaRPr>
          </a:p>
        </p:txBody>
      </p:sp>
      <p:sp>
        <p:nvSpPr>
          <p:cNvPr id="7" name="TextBox 6">
            <a:extLst>
              <a:ext uri="{FF2B5EF4-FFF2-40B4-BE49-F238E27FC236}">
                <a16:creationId xmlns:a16="http://schemas.microsoft.com/office/drawing/2014/main" id="{B4556ED3-C84F-4794-B00E-3078756AF5DF}"/>
              </a:ext>
            </a:extLst>
          </p:cNvPr>
          <p:cNvSpPr txBox="1"/>
          <p:nvPr/>
        </p:nvSpPr>
        <p:spPr>
          <a:xfrm>
            <a:off x="472507" y="2266168"/>
            <a:ext cx="5676148" cy="3320987"/>
          </a:xfrm>
          <a:prstGeom prst="rect">
            <a:avLst/>
          </a:prstGeom>
          <a:noFill/>
          <a:ln>
            <a:solidFill>
              <a:schemeClr val="bg1"/>
            </a:solidFill>
          </a:ln>
        </p:spPr>
        <p:txBody>
          <a:bodyPr wrap="square" lIns="96724" tIns="48362" rIns="96724" bIns="48362" rtlCol="0" anchor="t">
            <a:spAutoFit/>
          </a:bodyPr>
          <a:lstStyle/>
          <a:p>
            <a:r>
              <a:rPr lang="en-US" sz="1904" b="1" dirty="0">
                <a:solidFill>
                  <a:schemeClr val="bg1"/>
                </a:solidFill>
                <a:cs typeface="Calibri"/>
              </a:rPr>
              <a:t>All data will be collected electronically using Spinnaker </a:t>
            </a:r>
            <a:r>
              <a:rPr lang="en-US" sz="1904" b="1" dirty="0" smtClean="0">
                <a:solidFill>
                  <a:schemeClr val="bg1"/>
                </a:solidFill>
                <a:cs typeface="Calibri"/>
              </a:rPr>
              <a:t>database</a:t>
            </a:r>
            <a:r>
              <a:rPr lang="en-US" sz="1904" b="1" dirty="0">
                <a:solidFill>
                  <a:schemeClr val="bg1"/>
                </a:solidFill>
                <a:cs typeface="Calibri"/>
              </a:rPr>
              <a:t> </a:t>
            </a:r>
            <a:r>
              <a:rPr lang="en-US" sz="1904" b="1" dirty="0" smtClean="0">
                <a:solidFill>
                  <a:schemeClr val="bg1"/>
                </a:solidFill>
                <a:cs typeface="Calibri"/>
              </a:rPr>
              <a:t>containing</a:t>
            </a:r>
            <a:r>
              <a:rPr lang="en-US" sz="1904" b="1" dirty="0" smtClean="0">
                <a:solidFill>
                  <a:schemeClr val="bg1"/>
                </a:solidFill>
                <a:cs typeface="Calibri"/>
              </a:rPr>
              <a:t>:</a:t>
            </a:r>
          </a:p>
          <a:p>
            <a:endParaRPr lang="en-US" sz="1904" b="1" dirty="0">
              <a:solidFill>
                <a:schemeClr val="bg1"/>
              </a:solidFill>
              <a:cs typeface="Calibri"/>
            </a:endParaRPr>
          </a:p>
          <a:p>
            <a:pPr marL="362720" indent="-362720">
              <a:buFont typeface="Arial"/>
              <a:buChar char="•"/>
            </a:pPr>
            <a:r>
              <a:rPr lang="en-US" sz="1904" b="1" dirty="0" smtClean="0">
                <a:solidFill>
                  <a:schemeClr val="bg1"/>
                </a:solidFill>
                <a:cs typeface="Calibri"/>
              </a:rPr>
              <a:t>Participant </a:t>
            </a:r>
            <a:r>
              <a:rPr lang="en-US" sz="1904" b="1" dirty="0">
                <a:solidFill>
                  <a:schemeClr val="bg1"/>
                </a:solidFill>
                <a:cs typeface="Calibri"/>
              </a:rPr>
              <a:t>Login </a:t>
            </a:r>
            <a:r>
              <a:rPr lang="en-US" sz="1904" b="1" dirty="0" smtClean="0">
                <a:solidFill>
                  <a:schemeClr val="bg1"/>
                </a:solidFill>
                <a:cs typeface="Calibri"/>
              </a:rPr>
              <a:t>Pages for</a:t>
            </a:r>
            <a:r>
              <a:rPr lang="en-US" sz="1904" b="1" dirty="0">
                <a:solidFill>
                  <a:schemeClr val="bg1"/>
                </a:solidFill>
                <a:cs typeface="Calibri"/>
              </a:rPr>
              <a:t> </a:t>
            </a:r>
            <a:r>
              <a:rPr lang="en-US" sz="1904" b="1" dirty="0" err="1">
                <a:solidFill>
                  <a:schemeClr val="bg1"/>
                </a:solidFill>
                <a:cs typeface="Calibri"/>
              </a:rPr>
              <a:t>randomised</a:t>
            </a:r>
            <a:r>
              <a:rPr lang="en-US" sz="1904" b="1" dirty="0">
                <a:solidFill>
                  <a:schemeClr val="bg1"/>
                </a:solidFill>
                <a:cs typeface="Calibri"/>
              </a:rPr>
              <a:t> participants where Daily </a:t>
            </a:r>
            <a:r>
              <a:rPr lang="en-US" sz="1904" b="1" dirty="0" smtClean="0">
                <a:solidFill>
                  <a:schemeClr val="bg1"/>
                </a:solidFill>
                <a:cs typeface="Calibri"/>
              </a:rPr>
              <a:t>Diary </a:t>
            </a:r>
            <a:r>
              <a:rPr lang="en-US" sz="1904" b="1" dirty="0">
                <a:solidFill>
                  <a:schemeClr val="bg1"/>
                </a:solidFill>
                <a:cs typeface="Calibri"/>
              </a:rPr>
              <a:t>and 3/6 Month Follow Up forms will be completed</a:t>
            </a:r>
            <a:r>
              <a:rPr lang="en-US" sz="1904" b="1" dirty="0" smtClean="0">
                <a:solidFill>
                  <a:schemeClr val="bg1"/>
                </a:solidFill>
                <a:cs typeface="Calibri"/>
              </a:rPr>
              <a:t>.</a:t>
            </a:r>
          </a:p>
          <a:p>
            <a:endParaRPr lang="en-US" sz="1904" b="1" dirty="0">
              <a:solidFill>
                <a:schemeClr val="bg1"/>
              </a:solidFill>
              <a:cs typeface="Calibri"/>
            </a:endParaRPr>
          </a:p>
          <a:p>
            <a:pPr marL="362720" indent="-362720">
              <a:buFont typeface="Arial"/>
              <a:buChar char="•"/>
            </a:pPr>
            <a:r>
              <a:rPr lang="en-US" sz="1904" b="1" dirty="0">
                <a:solidFill>
                  <a:schemeClr val="bg1"/>
                </a:solidFill>
                <a:cs typeface="Calibri"/>
              </a:rPr>
              <a:t>Team Pages for signed in users.</a:t>
            </a:r>
            <a:endParaRPr lang="en-US" sz="1904" dirty="0">
              <a:solidFill>
                <a:schemeClr val="bg1"/>
              </a:solidFill>
            </a:endParaRPr>
          </a:p>
          <a:p>
            <a:pPr marL="362720" indent="-362720">
              <a:buFont typeface="Arial"/>
              <a:buChar char="•"/>
            </a:pPr>
            <a:endParaRPr lang="en-US" sz="1904" b="1" dirty="0">
              <a:solidFill>
                <a:schemeClr val="bg1"/>
              </a:solidFill>
              <a:ea typeface="+mn-lt"/>
              <a:cs typeface="+mn-lt"/>
            </a:endParaRPr>
          </a:p>
          <a:p>
            <a:r>
              <a:rPr lang="en-US" sz="1904" b="1" dirty="0">
                <a:solidFill>
                  <a:schemeClr val="bg1"/>
                </a:solidFill>
                <a:ea typeface="+mn-lt"/>
                <a:cs typeface="+mn-lt"/>
              </a:rPr>
              <a:t>Site users will be provided with unique log in details that will enable them to access Team Pages.</a:t>
            </a:r>
            <a:endParaRPr lang="en-US" sz="1904" b="1" dirty="0">
              <a:solidFill>
                <a:schemeClr val="bg1"/>
              </a:solidFill>
              <a:cs typeface="Calibri"/>
            </a:endParaRPr>
          </a:p>
        </p:txBody>
      </p:sp>
      <p:pic>
        <p:nvPicPr>
          <p:cNvPr id="2" name="Picture 3" descr="Graphical user interface, application&#10;&#10;Description automatically generated">
            <a:extLst>
              <a:ext uri="{FF2B5EF4-FFF2-40B4-BE49-F238E27FC236}">
                <a16:creationId xmlns:a16="http://schemas.microsoft.com/office/drawing/2014/main" id="{FBB60C76-C7FB-4030-BBDE-0DA32EE54682}"/>
              </a:ext>
            </a:extLst>
          </p:cNvPr>
          <p:cNvPicPr>
            <a:picLocks noChangeAspect="1"/>
          </p:cNvPicPr>
          <p:nvPr/>
        </p:nvPicPr>
        <p:blipFill>
          <a:blip r:embed="rId2"/>
          <a:stretch>
            <a:fillRect/>
          </a:stretch>
        </p:blipFill>
        <p:spPr>
          <a:xfrm>
            <a:off x="6747251" y="1382648"/>
            <a:ext cx="5031176" cy="3772034"/>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E78C9CD8-A800-4AC4-B162-157856BC0E0C}"/>
              </a:ext>
            </a:extLst>
          </p:cNvPr>
          <p:cNvPicPr>
            <a:picLocks noChangeAspect="1"/>
          </p:cNvPicPr>
          <p:nvPr/>
        </p:nvPicPr>
        <p:blipFill>
          <a:blip r:embed="rId3"/>
          <a:stretch>
            <a:fillRect/>
          </a:stretch>
        </p:blipFill>
        <p:spPr>
          <a:xfrm>
            <a:off x="4605754" y="69744"/>
            <a:ext cx="2901770" cy="755656"/>
          </a:xfrm>
          <a:prstGeom prst="rect">
            <a:avLst/>
          </a:prstGeom>
        </p:spPr>
      </p:pic>
      <p:sp>
        <p:nvSpPr>
          <p:cNvPr id="4" name="Oval 3">
            <a:extLst>
              <a:ext uri="{FF2B5EF4-FFF2-40B4-BE49-F238E27FC236}">
                <a16:creationId xmlns:a16="http://schemas.microsoft.com/office/drawing/2014/main" id="{008CD263-A5B4-4EC1-80B7-54CC3E33C314}"/>
              </a:ext>
            </a:extLst>
          </p:cNvPr>
          <p:cNvSpPr/>
          <p:nvPr/>
        </p:nvSpPr>
        <p:spPr>
          <a:xfrm>
            <a:off x="6747251" y="5286375"/>
            <a:ext cx="5031176" cy="134020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Refer to Spinnaker manual and attend training session! </a:t>
            </a:r>
          </a:p>
        </p:txBody>
      </p:sp>
    </p:spTree>
    <p:extLst>
      <p:ext uri="{BB962C8B-B14F-4D97-AF65-F5344CB8AC3E}">
        <p14:creationId xmlns:p14="http://schemas.microsoft.com/office/powerpoint/2010/main" val="203672396"/>
      </p:ext>
    </p:extLst>
  </p:cSld>
  <p:clrMapOvr>
    <a:masterClrMapping/>
  </p:clrMapOvr>
  <mc:AlternateContent xmlns:mc="http://schemas.openxmlformats.org/markup-compatibility/2006" xmlns:p14="http://schemas.microsoft.com/office/powerpoint/2010/main">
    <mc:Choice Requires="p14">
      <p:transition spd="slow" p14:dur="2000" advTm="39423"/>
    </mc:Choice>
    <mc:Fallback xmlns="">
      <p:transition spd="slow" advTm="3942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859770"/>
            <a:ext cx="10816046" cy="10618291"/>
          </a:xfrm>
          <a:prstGeom prst="rect">
            <a:avLst/>
          </a:prstGeom>
        </p:spPr>
        <p:txBody>
          <a:bodyPr wrap="square">
            <a:spAutoFit/>
          </a:bodyPr>
          <a:lstStyle/>
          <a:p>
            <a:pPr lvl="0">
              <a:defRPr/>
            </a:pPr>
            <a:r>
              <a:rPr lang="en-GB" sz="3600" kern="0" dirty="0" smtClean="0">
                <a:solidFill>
                  <a:schemeClr val="bg1"/>
                </a:solidFill>
              </a:rPr>
              <a:t>Virology sub-study</a:t>
            </a:r>
          </a:p>
          <a:p>
            <a:pPr lvl="0">
              <a:defRPr/>
            </a:pPr>
            <a:endParaRPr lang="en-GB" sz="2000" kern="0" dirty="0" smtClean="0">
              <a:solidFill>
                <a:schemeClr val="bg1"/>
              </a:solidFill>
            </a:endParaRPr>
          </a:p>
          <a:p>
            <a:pPr lvl="0" defTabSz="609616">
              <a:defRPr/>
            </a:pPr>
            <a:r>
              <a:rPr lang="en-GB" sz="2400" dirty="0">
                <a:solidFill>
                  <a:schemeClr val="bg1"/>
                </a:solidFill>
                <a:ea typeface="Times New Roman" panose="02020603050405020304" pitchFamily="18" charset="0"/>
                <a:cs typeface="Arial" panose="020B0604020202020204" pitchFamily="34" charset="0"/>
              </a:rPr>
              <a:t>E</a:t>
            </a:r>
            <a:r>
              <a:rPr lang="en-GB" sz="2400" dirty="0" smtClean="0">
                <a:solidFill>
                  <a:schemeClr val="bg1"/>
                </a:solidFill>
                <a:ea typeface="Times New Roman" panose="02020603050405020304" pitchFamily="18" charset="0"/>
                <a:cs typeface="Arial" panose="020B0604020202020204" pitchFamily="34" charset="0"/>
              </a:rPr>
              <a:t>nhanced </a:t>
            </a:r>
            <a:r>
              <a:rPr lang="en-GB" sz="2400" dirty="0">
                <a:solidFill>
                  <a:schemeClr val="bg1"/>
                </a:solidFill>
                <a:ea typeface="Times New Roman" panose="02020603050405020304" pitchFamily="18" charset="0"/>
                <a:cs typeface="Arial" panose="020B0604020202020204" pitchFamily="34" charset="0"/>
              </a:rPr>
              <a:t>monitoring of a subset of participants </a:t>
            </a:r>
            <a:r>
              <a:rPr lang="en-GB" sz="2400" dirty="0" smtClean="0">
                <a:solidFill>
                  <a:schemeClr val="bg1"/>
                </a:solidFill>
                <a:ea typeface="Times New Roman" panose="02020603050405020304" pitchFamily="18" charset="0"/>
                <a:cs typeface="Arial" panose="020B0604020202020204" pitchFamily="34" charset="0"/>
              </a:rPr>
              <a:t>who additionally </a:t>
            </a:r>
            <a:r>
              <a:rPr lang="en-GB" sz="2400" dirty="0">
                <a:solidFill>
                  <a:schemeClr val="bg1"/>
                </a:solidFill>
                <a:ea typeface="Times New Roman" panose="02020603050405020304" pitchFamily="18" charset="0"/>
                <a:cs typeface="Arial" panose="020B0604020202020204" pitchFamily="34" charset="0"/>
              </a:rPr>
              <a:t>volunteer for this aspect of the trial in each arm of the trial. </a:t>
            </a:r>
          </a:p>
          <a:p>
            <a:pPr lvl="0" defTabSz="609616">
              <a:defRPr/>
            </a:pPr>
            <a:endParaRPr lang="en-GB" sz="2400" dirty="0" smtClean="0">
              <a:solidFill>
                <a:schemeClr val="bg1"/>
              </a:solidFill>
              <a:ea typeface="Times New Roman" panose="02020603050405020304" pitchFamily="18" charset="0"/>
              <a:cs typeface="Arial" panose="020B0604020202020204" pitchFamily="34" charset="0"/>
            </a:endParaRPr>
          </a:p>
          <a:p>
            <a:pPr lvl="0" defTabSz="609616">
              <a:defRPr/>
            </a:pPr>
            <a:r>
              <a:rPr lang="en-GB" sz="2400" dirty="0" smtClean="0">
                <a:solidFill>
                  <a:schemeClr val="bg1"/>
                </a:solidFill>
                <a:ea typeface="Times New Roman" panose="02020603050405020304" pitchFamily="18" charset="0"/>
                <a:cs typeface="Arial" panose="020B0604020202020204" pitchFamily="34" charset="0"/>
              </a:rPr>
              <a:t>Recruitment </a:t>
            </a:r>
            <a:r>
              <a:rPr lang="en-GB" sz="2400" dirty="0">
                <a:solidFill>
                  <a:schemeClr val="bg1"/>
                </a:solidFill>
                <a:ea typeface="Times New Roman" panose="02020603050405020304" pitchFamily="18" charset="0"/>
                <a:cs typeface="Arial" panose="020B0604020202020204" pitchFamily="34" charset="0"/>
              </a:rPr>
              <a:t>will be from Hubs </a:t>
            </a:r>
            <a:r>
              <a:rPr lang="en-GB" sz="2400" dirty="0" smtClean="0">
                <a:solidFill>
                  <a:schemeClr val="bg1"/>
                </a:solidFill>
                <a:ea typeface="Times New Roman" panose="02020603050405020304" pitchFamily="18" charset="0"/>
                <a:cs typeface="Arial" panose="020B0604020202020204" pitchFamily="34" charset="0"/>
              </a:rPr>
              <a:t>who have agreed to take part in the virology sub-study or </a:t>
            </a:r>
            <a:r>
              <a:rPr lang="en-GB" sz="2400" dirty="0">
                <a:solidFill>
                  <a:schemeClr val="bg1"/>
                </a:solidFill>
                <a:ea typeface="Times New Roman" panose="02020603050405020304" pitchFamily="18" charset="0"/>
                <a:cs typeface="Arial" panose="020B0604020202020204" pitchFamily="34" charset="0"/>
              </a:rPr>
              <a:t>through the central trial </a:t>
            </a:r>
            <a:r>
              <a:rPr lang="en-GB" sz="2400" dirty="0" smtClean="0">
                <a:solidFill>
                  <a:schemeClr val="bg1"/>
                </a:solidFill>
                <a:ea typeface="Times New Roman" panose="02020603050405020304" pitchFamily="18" charset="0"/>
                <a:cs typeface="Arial" panose="020B0604020202020204" pitchFamily="34" charset="0"/>
              </a:rPr>
              <a:t>team</a:t>
            </a:r>
          </a:p>
          <a:p>
            <a:pPr lvl="0" defTabSz="609616">
              <a:defRPr/>
            </a:pPr>
            <a:endParaRPr lang="en-GB" sz="2400" kern="0" dirty="0" smtClean="0">
              <a:solidFill>
                <a:schemeClr val="bg1"/>
              </a:solidFill>
            </a:endParaRPr>
          </a:p>
          <a:p>
            <a:pPr lvl="0" defTabSz="609616">
              <a:defRPr/>
            </a:pPr>
            <a:r>
              <a:rPr lang="en-GB" sz="2400" kern="0" dirty="0" smtClean="0">
                <a:solidFill>
                  <a:schemeClr val="bg1"/>
                </a:solidFill>
              </a:rPr>
              <a:t>The </a:t>
            </a:r>
            <a:r>
              <a:rPr lang="en-GB" sz="2400" kern="0" dirty="0">
                <a:solidFill>
                  <a:schemeClr val="bg1"/>
                </a:solidFill>
              </a:rPr>
              <a:t>first 30 patients from each trial arm will undergo intensive daily viral load </a:t>
            </a:r>
            <a:r>
              <a:rPr lang="en-GB" sz="2400" kern="0" dirty="0" smtClean="0">
                <a:solidFill>
                  <a:schemeClr val="bg1"/>
                </a:solidFill>
              </a:rPr>
              <a:t>monitoring. </a:t>
            </a:r>
            <a:r>
              <a:rPr lang="en-GB" sz="2400" kern="0" dirty="0">
                <a:solidFill>
                  <a:schemeClr val="bg1"/>
                </a:solidFill>
              </a:rPr>
              <a:t>The remaining 270 participants will undergo less intensive monitoring involving 3 nasopharyngeal </a:t>
            </a:r>
            <a:r>
              <a:rPr lang="en-GB" sz="2400" kern="0" dirty="0" smtClean="0">
                <a:solidFill>
                  <a:schemeClr val="bg1"/>
                </a:solidFill>
              </a:rPr>
              <a:t>swabs.</a:t>
            </a:r>
          </a:p>
          <a:p>
            <a:pPr lvl="0" defTabSz="609616">
              <a:defRPr/>
            </a:pPr>
            <a:endParaRPr lang="en-GB" sz="2400" kern="0" dirty="0">
              <a:solidFill>
                <a:schemeClr val="bg1"/>
              </a:solidFill>
              <a:ea typeface="Times New Roman" panose="02020603050405020304" pitchFamily="18" charset="0"/>
              <a:cs typeface="Arial" panose="020B0604020202020204" pitchFamily="34" charset="0"/>
            </a:endParaRPr>
          </a:p>
          <a:p>
            <a:pPr lvl="0" defTabSz="609616">
              <a:defRPr/>
            </a:pPr>
            <a:r>
              <a:rPr lang="en-GB" sz="2400" kern="0" dirty="0">
                <a:solidFill>
                  <a:schemeClr val="bg1"/>
                </a:solidFill>
              </a:rPr>
              <a:t>All virology </a:t>
            </a:r>
            <a:r>
              <a:rPr lang="en-GB" sz="2400" kern="0" dirty="0" smtClean="0">
                <a:solidFill>
                  <a:schemeClr val="bg1"/>
                </a:solidFill>
              </a:rPr>
              <a:t>participants </a:t>
            </a:r>
            <a:r>
              <a:rPr lang="en-GB" sz="2400" kern="0" dirty="0">
                <a:solidFill>
                  <a:schemeClr val="bg1"/>
                </a:solidFill>
              </a:rPr>
              <a:t>will be asked to </a:t>
            </a:r>
            <a:r>
              <a:rPr lang="en-GB" sz="2400" kern="0" dirty="0" smtClean="0">
                <a:solidFill>
                  <a:schemeClr val="bg1"/>
                </a:solidFill>
              </a:rPr>
              <a:t>provide </a:t>
            </a:r>
            <a:r>
              <a:rPr lang="en-GB" sz="2400" kern="0" dirty="0">
                <a:solidFill>
                  <a:schemeClr val="bg1"/>
                </a:solidFill>
              </a:rPr>
              <a:t>3 finger </a:t>
            </a:r>
            <a:r>
              <a:rPr lang="en-GB" sz="2400" kern="0" dirty="0" smtClean="0">
                <a:solidFill>
                  <a:schemeClr val="bg1"/>
                </a:solidFill>
              </a:rPr>
              <a:t>prick </a:t>
            </a:r>
            <a:r>
              <a:rPr lang="en-GB" sz="2400" kern="0" dirty="0">
                <a:solidFill>
                  <a:schemeClr val="bg1"/>
                </a:solidFill>
              </a:rPr>
              <a:t>blood spot </a:t>
            </a:r>
            <a:r>
              <a:rPr lang="en-GB" sz="2400" kern="0" dirty="0" smtClean="0">
                <a:solidFill>
                  <a:schemeClr val="bg1"/>
                </a:solidFill>
              </a:rPr>
              <a:t>samples.</a:t>
            </a:r>
            <a:endParaRPr lang="en-GB" sz="2400" dirty="0">
              <a:solidFill>
                <a:schemeClr val="bg1"/>
              </a:solidFill>
              <a:ea typeface="Times New Roman" panose="02020603050405020304" pitchFamily="18" charset="0"/>
              <a:cs typeface="Arial" panose="020B0604020202020204" pitchFamily="34" charset="0"/>
            </a:endParaRPr>
          </a:p>
          <a:p>
            <a:pPr lvl="0">
              <a:defRPr/>
            </a:pPr>
            <a:endParaRPr lang="en-GB" sz="2000" kern="0" dirty="0">
              <a:solidFill>
                <a:schemeClr val="bg1"/>
              </a:solidFill>
            </a:endParaRPr>
          </a:p>
          <a:p>
            <a:pPr lvl="0">
              <a:defRPr/>
            </a:pPr>
            <a:endParaRPr lang="en-GB" sz="2000" kern="0" dirty="0" smtClean="0">
              <a:solidFill>
                <a:schemeClr val="bg1"/>
              </a:solidFill>
            </a:endParaRPr>
          </a:p>
          <a:p>
            <a:pPr lvl="0">
              <a:defRPr/>
            </a:pPr>
            <a:endParaRPr lang="en-GB" sz="2000" kern="0" dirty="0">
              <a:solidFill>
                <a:schemeClr val="bg1"/>
              </a:solidFill>
            </a:endParaRPr>
          </a:p>
          <a:p>
            <a:pPr lvl="0">
              <a:defRPr/>
            </a:pPr>
            <a:endParaRPr lang="en-GB" sz="2000" kern="0" dirty="0" smtClean="0">
              <a:solidFill>
                <a:schemeClr val="bg1"/>
              </a:solidFill>
            </a:endParaRPr>
          </a:p>
          <a:p>
            <a:pPr lvl="0">
              <a:defRPr/>
            </a:pPr>
            <a:endParaRPr lang="en-GB" sz="2000" kern="0" dirty="0">
              <a:solidFill>
                <a:schemeClr val="bg1"/>
              </a:solidFill>
            </a:endParaRPr>
          </a:p>
          <a:p>
            <a:pPr lvl="0">
              <a:defRPr/>
            </a:pPr>
            <a:endParaRPr lang="en-GB" sz="2000" kern="0" dirty="0" smtClean="0">
              <a:solidFill>
                <a:schemeClr val="bg1"/>
              </a:solidFill>
            </a:endParaRPr>
          </a:p>
          <a:p>
            <a:pPr lvl="0">
              <a:defRPr/>
            </a:pPr>
            <a:endParaRPr lang="en-GB" sz="2000" kern="0" dirty="0">
              <a:solidFill>
                <a:schemeClr val="bg1"/>
              </a:solidFill>
            </a:endParaRPr>
          </a:p>
          <a:p>
            <a:pPr lvl="0">
              <a:defRPr/>
            </a:pPr>
            <a:endParaRPr lang="en-GB" sz="2000" kern="0" dirty="0" smtClean="0">
              <a:solidFill>
                <a:schemeClr val="bg1"/>
              </a:solidFill>
            </a:endParaRPr>
          </a:p>
          <a:p>
            <a:pPr lvl="0">
              <a:defRPr/>
            </a:pPr>
            <a:endParaRPr lang="en-GB" sz="2000" kern="0" dirty="0">
              <a:solidFill>
                <a:schemeClr val="bg1"/>
              </a:solidFill>
            </a:endParaRPr>
          </a:p>
          <a:p>
            <a:pPr lvl="0">
              <a:defRPr/>
            </a:pPr>
            <a:endParaRPr lang="en-GB" sz="2000" kern="0" dirty="0" smtClean="0">
              <a:solidFill>
                <a:schemeClr val="bg1"/>
              </a:solidFill>
            </a:endParaRPr>
          </a:p>
          <a:p>
            <a:pPr lvl="0">
              <a:defRPr/>
            </a:pPr>
            <a:endParaRPr lang="en-GB" sz="2000" kern="0" dirty="0">
              <a:solidFill>
                <a:schemeClr val="bg1"/>
              </a:solidFill>
            </a:endParaRPr>
          </a:p>
          <a:p>
            <a:pPr lvl="0">
              <a:defRPr/>
            </a:pPr>
            <a:endParaRPr lang="en-GB" sz="2000" kern="0" dirty="0" smtClean="0">
              <a:solidFill>
                <a:schemeClr val="bg1"/>
              </a:solidFill>
            </a:endParaRPr>
          </a:p>
          <a:p>
            <a:pPr lvl="0">
              <a:defRPr/>
            </a:pPr>
            <a:endParaRPr lang="en-GB" sz="2000" kern="0" dirty="0">
              <a:solidFill>
                <a:schemeClr val="bg1"/>
              </a:solidFill>
            </a:endParaRPr>
          </a:p>
          <a:p>
            <a:pPr lvl="0">
              <a:defRPr/>
            </a:pPr>
            <a:endParaRPr lang="en-GB" sz="2000" kern="0" dirty="0" smtClean="0">
              <a:solidFill>
                <a:schemeClr val="bg1"/>
              </a:solidFill>
            </a:endParaRPr>
          </a:p>
          <a:p>
            <a:pPr lvl="0">
              <a:defRPr/>
            </a:pPr>
            <a:endParaRPr lang="en-GB" sz="2000" kern="0" dirty="0">
              <a:solidFill>
                <a:schemeClr val="bg1"/>
              </a:solidFill>
            </a:endParaRPr>
          </a:p>
          <a:p>
            <a:pPr lvl="0">
              <a:defRPr/>
            </a:pPr>
            <a:endParaRPr lang="en-GB" sz="2000" kern="0" dirty="0" smtClean="0">
              <a:solidFill>
                <a:schemeClr val="bg1"/>
              </a:solidFill>
            </a:endParaRPr>
          </a:p>
          <a:p>
            <a:pPr lvl="0">
              <a:defRPr/>
            </a:pPr>
            <a:endParaRPr lang="en-GB" sz="2000" kern="0" dirty="0">
              <a:solidFill>
                <a:schemeClr val="bg1"/>
              </a:solidFill>
            </a:endParaRPr>
          </a:p>
        </p:txBody>
      </p:sp>
      <p:pic>
        <p:nvPicPr>
          <p:cNvPr id="5" name="Picture 3" descr="Graphical user interface, application&#10;&#10;Description automatically generated">
            <a:extLst>
              <a:ext uri="{FF2B5EF4-FFF2-40B4-BE49-F238E27FC236}">
                <a16:creationId xmlns:a16="http://schemas.microsoft.com/office/drawing/2014/main" id="{06D86FE1-0ECE-472B-9EF3-4AB1EAF2735D}"/>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137258492"/>
      </p:ext>
    </p:extLst>
  </p:cSld>
  <p:clrMapOvr>
    <a:masterClrMapping/>
  </p:clrMapOvr>
  <mc:AlternateContent xmlns:mc="http://schemas.openxmlformats.org/markup-compatibility/2006" xmlns:p14="http://schemas.microsoft.com/office/powerpoint/2010/main">
    <mc:Choice Requires="p14">
      <p:transition spd="slow" p14:dur="2000" advTm="57093"/>
    </mc:Choice>
    <mc:Fallback xmlns="">
      <p:transition spd="slow" advTm="5709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607" y="1225689"/>
            <a:ext cx="11347553" cy="8710077"/>
          </a:xfrm>
          <a:prstGeom prst="rect">
            <a:avLst/>
          </a:prstGeom>
        </p:spPr>
        <p:txBody>
          <a:bodyPr wrap="square" lIns="91440" tIns="45720" rIns="91440" bIns="45720" anchor="t">
            <a:spAutoFit/>
          </a:bodyPr>
          <a:lstStyle/>
          <a:p>
            <a:r>
              <a:rPr lang="en-GB" sz="3200" b="1" dirty="0" smtClean="0">
                <a:solidFill>
                  <a:schemeClr val="bg1"/>
                </a:solidFill>
              </a:rPr>
              <a:t>Methods of recruitment</a:t>
            </a:r>
          </a:p>
          <a:p>
            <a:endParaRPr lang="en-GB" sz="2000" b="1" dirty="0">
              <a:solidFill>
                <a:schemeClr val="bg1"/>
              </a:solidFill>
            </a:endParaRPr>
          </a:p>
          <a:p>
            <a:r>
              <a:rPr lang="en-GB" sz="2400" dirty="0">
                <a:solidFill>
                  <a:schemeClr val="bg1"/>
                </a:solidFill>
              </a:rPr>
              <a:t>PANORAMIC </a:t>
            </a:r>
            <a:r>
              <a:rPr lang="en-GB" sz="2400" dirty="0" smtClean="0">
                <a:solidFill>
                  <a:schemeClr val="bg1"/>
                </a:solidFill>
              </a:rPr>
              <a:t>hubs</a:t>
            </a:r>
            <a:r>
              <a:rPr lang="en-GB" sz="2400" dirty="0">
                <a:solidFill>
                  <a:schemeClr val="bg1"/>
                </a:solidFill>
              </a:rPr>
              <a:t>: includes GP sites, community trusts, and other health service </a:t>
            </a:r>
            <a:r>
              <a:rPr lang="en-GB" sz="2400" dirty="0" smtClean="0">
                <a:solidFill>
                  <a:schemeClr val="bg1"/>
                </a:solidFill>
              </a:rPr>
              <a:t>providers</a:t>
            </a:r>
            <a:endParaRPr lang="en-GB" sz="2400" dirty="0">
              <a:solidFill>
                <a:schemeClr val="bg1"/>
              </a:solidFill>
            </a:endParaRPr>
          </a:p>
          <a:p>
            <a:endParaRPr lang="en-GB" sz="2400" dirty="0" smtClean="0">
              <a:solidFill>
                <a:schemeClr val="bg1"/>
              </a:solidFill>
            </a:endParaRPr>
          </a:p>
          <a:p>
            <a:r>
              <a:rPr lang="en-GB" sz="2400" dirty="0" smtClean="0">
                <a:solidFill>
                  <a:schemeClr val="bg1"/>
                </a:solidFill>
              </a:rPr>
              <a:t>Central </a:t>
            </a:r>
            <a:r>
              <a:rPr lang="en-GB" sz="2400" dirty="0">
                <a:solidFill>
                  <a:schemeClr val="bg1"/>
                </a:solidFill>
              </a:rPr>
              <a:t>recruitment: Currently in set-up. Will allow participants to be recruited via the trial website or free-phone telephone number </a:t>
            </a:r>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CMDU sites: Either acting as hubs to directly recruit participants or refer potential participants to the study website </a:t>
            </a:r>
          </a:p>
          <a:p>
            <a:endParaRPr lang="en-GB" sz="2000" dirty="0" smtClean="0">
              <a:solidFill>
                <a:schemeClr val="bg1"/>
              </a:solidFill>
            </a:endParaRPr>
          </a:p>
          <a:p>
            <a:pPr algn="ctr"/>
            <a:r>
              <a:rPr lang="en-GB" sz="2000" i="1" dirty="0">
                <a:solidFill>
                  <a:schemeClr val="bg1"/>
                </a:solidFill>
              </a:rPr>
              <a:t>Arrangements differ among devolved nations</a:t>
            </a:r>
          </a:p>
          <a:p>
            <a:endParaRPr lang="en-GB" sz="2000" b="1" dirty="0">
              <a:solidFill>
                <a:schemeClr val="bg1"/>
              </a:solidFill>
            </a:endParaRPr>
          </a:p>
          <a:p>
            <a:endParaRPr lang="en-GB" sz="2000" b="1" dirty="0">
              <a:solidFill>
                <a:schemeClr val="bg1"/>
              </a:solidFill>
            </a:endParaRPr>
          </a:p>
          <a:p>
            <a:endParaRPr lang="en-GB" sz="2000" b="1" dirty="0" smtClean="0">
              <a:solidFill>
                <a:schemeClr val="bg1"/>
              </a:solidFill>
            </a:endParaRPr>
          </a:p>
          <a:p>
            <a:r>
              <a:rPr lang="en-GB" sz="2000" b="1" dirty="0" smtClean="0">
                <a:solidFill>
                  <a:schemeClr val="bg1"/>
                </a:solidFill>
              </a:rPr>
              <a:t> </a:t>
            </a: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p:txBody>
      </p:sp>
      <p:pic>
        <p:nvPicPr>
          <p:cNvPr id="5" name="Picture 3" descr="Graphical user interface, application&#10;&#10;Description automatically generated">
            <a:extLst>
              <a:ext uri="{FF2B5EF4-FFF2-40B4-BE49-F238E27FC236}">
                <a16:creationId xmlns:a16="http://schemas.microsoft.com/office/drawing/2014/main" id="{4D93DC49-8698-42E2-9402-2E8B494D6D84}"/>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2706071702"/>
      </p:ext>
    </p:extLst>
  </p:cSld>
  <p:clrMapOvr>
    <a:masterClrMapping/>
  </p:clrMapOvr>
  <mc:AlternateContent xmlns:mc="http://schemas.openxmlformats.org/markup-compatibility/2006" xmlns:p14="http://schemas.microsoft.com/office/powerpoint/2010/main">
    <mc:Choice Requires="p14">
      <p:transition spd="slow" p14:dur="2000" advTm="54023"/>
    </mc:Choice>
    <mc:Fallback xmlns="">
      <p:transition spd="slow" advTm="5402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147" y="1107017"/>
            <a:ext cx="8103729" cy="808555"/>
          </a:xfrm>
          <a:prstGeom prst="rect">
            <a:avLst/>
          </a:prstGeom>
          <a:noFill/>
        </p:spPr>
        <p:txBody>
          <a:bodyPr wrap="square" rtlCol="0">
            <a:spAutoFit/>
          </a:bodyPr>
          <a:lstStyle/>
          <a:p>
            <a:r>
              <a:rPr lang="en-US" sz="4654">
                <a:solidFill>
                  <a:schemeClr val="bg1"/>
                </a:solidFill>
                <a:latin typeface="Arial" panose="020B0604020202020204" pitchFamily="34" charset="0"/>
                <a:cs typeface="Arial" panose="020B0604020202020204" pitchFamily="34" charset="0"/>
              </a:rPr>
              <a:t>We are looking at…</a:t>
            </a:r>
          </a:p>
        </p:txBody>
      </p:sp>
      <p:sp>
        <p:nvSpPr>
          <p:cNvPr id="5" name="Oval 4"/>
          <p:cNvSpPr/>
          <p:nvPr/>
        </p:nvSpPr>
        <p:spPr>
          <a:xfrm>
            <a:off x="701073" y="3331605"/>
            <a:ext cx="3282570" cy="308595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GB" sz="1904">
              <a:solidFill>
                <a:schemeClr val="bg1"/>
              </a:solidFill>
            </a:endParaRPr>
          </a:p>
        </p:txBody>
      </p:sp>
      <p:sp>
        <p:nvSpPr>
          <p:cNvPr id="3" name="TextBox 2"/>
          <p:cNvSpPr txBox="1"/>
          <p:nvPr/>
        </p:nvSpPr>
        <p:spPr>
          <a:xfrm>
            <a:off x="984555" y="3878875"/>
            <a:ext cx="2715483" cy="2051280"/>
          </a:xfrm>
          <a:prstGeom prst="rect">
            <a:avLst/>
          </a:prstGeom>
          <a:noFill/>
        </p:spPr>
        <p:txBody>
          <a:bodyPr wrap="square" lIns="96724" tIns="48362" rIns="96724" bIns="48362" rtlCol="0" anchor="t">
            <a:spAutoFit/>
          </a:bodyPr>
          <a:lstStyle/>
          <a:p>
            <a:pPr algn="ctr">
              <a:spcAft>
                <a:spcPts val="2117"/>
              </a:spcAft>
            </a:pPr>
            <a:r>
              <a:rPr lang="en-GB" sz="2116" b="1" dirty="0"/>
              <a:t>Existing Novel antiviral agents (or combinations) specified by The Antivirals Taskforce (ATF) </a:t>
            </a:r>
            <a:endParaRPr lang="en-US" sz="2116" b="1">
              <a:cs typeface="Calibri"/>
            </a:endParaRPr>
          </a:p>
        </p:txBody>
      </p:sp>
      <p:sp>
        <p:nvSpPr>
          <p:cNvPr id="7" name="Oval 6"/>
          <p:cNvSpPr/>
          <p:nvPr/>
        </p:nvSpPr>
        <p:spPr>
          <a:xfrm>
            <a:off x="7765732" y="1396741"/>
            <a:ext cx="3190800" cy="3091936"/>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sz="2116"/>
          </a:p>
        </p:txBody>
      </p:sp>
      <p:sp>
        <p:nvSpPr>
          <p:cNvPr id="8" name="TextBox 7"/>
          <p:cNvSpPr txBox="1"/>
          <p:nvPr/>
        </p:nvSpPr>
        <p:spPr>
          <a:xfrm>
            <a:off x="8415875" y="2466275"/>
            <a:ext cx="1890514" cy="873829"/>
          </a:xfrm>
          <a:prstGeom prst="rect">
            <a:avLst/>
          </a:prstGeom>
          <a:noFill/>
        </p:spPr>
        <p:txBody>
          <a:bodyPr wrap="square" rtlCol="0">
            <a:spAutoFit/>
          </a:bodyPr>
          <a:lstStyle/>
          <a:p>
            <a:pPr algn="ctr"/>
            <a:r>
              <a:rPr lang="en-GB" sz="2539" b="1"/>
              <a:t>Best usual primary care</a:t>
            </a:r>
          </a:p>
        </p:txBody>
      </p:sp>
      <p:sp>
        <p:nvSpPr>
          <p:cNvPr id="4" name="Oval 3"/>
          <p:cNvSpPr/>
          <p:nvPr/>
        </p:nvSpPr>
        <p:spPr>
          <a:xfrm>
            <a:off x="4432859" y="2466275"/>
            <a:ext cx="2541203" cy="2549996"/>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GB" sz="1904"/>
          </a:p>
        </p:txBody>
      </p:sp>
      <p:sp>
        <p:nvSpPr>
          <p:cNvPr id="6" name="TextBox 5"/>
          <p:cNvSpPr txBox="1"/>
          <p:nvPr/>
        </p:nvSpPr>
        <p:spPr>
          <a:xfrm>
            <a:off x="5083275" y="3128596"/>
            <a:ext cx="1477239" cy="1269656"/>
          </a:xfrm>
          <a:prstGeom prst="rect">
            <a:avLst/>
          </a:prstGeom>
          <a:noFill/>
        </p:spPr>
        <p:txBody>
          <a:bodyPr wrap="square" lIns="96724" tIns="48362" rIns="96724" bIns="48362" rtlCol="0" anchor="t">
            <a:spAutoFit/>
          </a:bodyPr>
          <a:lstStyle/>
          <a:p>
            <a:r>
              <a:rPr lang="en-GB" sz="7616" dirty="0"/>
              <a:t>VS</a:t>
            </a:r>
            <a:endParaRPr lang="en-GB" sz="7616" dirty="0">
              <a:cs typeface="Calibri"/>
            </a:endParaRPr>
          </a:p>
        </p:txBody>
      </p:sp>
      <p:pic>
        <p:nvPicPr>
          <p:cNvPr id="9" name="Picture 4" descr="Graphical user interface, application&#10;&#10;Description automatically generated">
            <a:extLst>
              <a:ext uri="{FF2B5EF4-FFF2-40B4-BE49-F238E27FC236}">
                <a16:creationId xmlns:a16="http://schemas.microsoft.com/office/drawing/2014/main" id="{A9D1FCA5-2029-493C-A58B-895B82F147B0}"/>
              </a:ext>
            </a:extLst>
          </p:cNvPr>
          <p:cNvPicPr>
            <a:picLocks noChangeAspect="1"/>
          </p:cNvPicPr>
          <p:nvPr/>
        </p:nvPicPr>
        <p:blipFill>
          <a:blip r:embed="rId2"/>
          <a:stretch>
            <a:fillRect/>
          </a:stretch>
        </p:blipFill>
        <p:spPr>
          <a:xfrm>
            <a:off x="4605754" y="69744"/>
            <a:ext cx="2901770" cy="755656"/>
          </a:xfrm>
          <a:prstGeom prst="rect">
            <a:avLst/>
          </a:prstGeom>
        </p:spPr>
      </p:pic>
    </p:spTree>
    <p:extLst>
      <p:ext uri="{BB962C8B-B14F-4D97-AF65-F5344CB8AC3E}">
        <p14:creationId xmlns:p14="http://schemas.microsoft.com/office/powerpoint/2010/main" val="2163808160"/>
      </p:ext>
    </p:extLst>
  </p:cSld>
  <p:clrMapOvr>
    <a:masterClrMapping/>
  </p:clrMapOvr>
  <mc:AlternateContent xmlns:mc="http://schemas.openxmlformats.org/markup-compatibility/2006" xmlns:p14="http://schemas.microsoft.com/office/powerpoint/2010/main">
    <mc:Choice Requires="p14">
      <p:transition spd="slow" p14:dur="2000" advTm="12595"/>
    </mc:Choice>
    <mc:Fallback xmlns="">
      <p:transition spd="slow" advTm="12595"/>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607" y="1225689"/>
            <a:ext cx="11347553" cy="7848302"/>
          </a:xfrm>
          <a:prstGeom prst="rect">
            <a:avLst/>
          </a:prstGeom>
        </p:spPr>
        <p:txBody>
          <a:bodyPr wrap="square" lIns="91440" tIns="45720" rIns="91440" bIns="45720" anchor="t">
            <a:spAutoFit/>
          </a:bodyPr>
          <a:lstStyle/>
          <a:p>
            <a:r>
              <a:rPr lang="en-GB" sz="3600" b="1" dirty="0" smtClean="0">
                <a:solidFill>
                  <a:schemeClr val="bg1"/>
                </a:solidFill>
              </a:rPr>
              <a:t>Interested in taking part or want to find out more? </a:t>
            </a:r>
            <a:endParaRPr lang="en-GB" sz="3600" b="1" dirty="0">
              <a:solidFill>
                <a:schemeClr val="bg1"/>
              </a:solidFill>
            </a:endParaRPr>
          </a:p>
          <a:p>
            <a:endParaRPr lang="en-GB" sz="3200" b="1" dirty="0" smtClean="0">
              <a:solidFill>
                <a:schemeClr val="bg1"/>
              </a:solidFill>
            </a:endParaRPr>
          </a:p>
          <a:p>
            <a:r>
              <a:rPr lang="en-GB" sz="2800" dirty="0" smtClean="0">
                <a:solidFill>
                  <a:schemeClr val="bg1"/>
                </a:solidFill>
              </a:rPr>
              <a:t>Please contact the trial team by emailing </a:t>
            </a:r>
            <a:r>
              <a:rPr lang="en-GB" sz="2800" dirty="0" smtClean="0">
                <a:solidFill>
                  <a:schemeClr val="bg1"/>
                </a:solidFill>
                <a:hlinkClick r:id="rId2"/>
              </a:rPr>
              <a:t>panoramic@phc.ox.ac.uk</a:t>
            </a:r>
            <a:r>
              <a:rPr lang="en-GB" sz="2800" dirty="0" smtClean="0">
                <a:solidFill>
                  <a:schemeClr val="bg1"/>
                </a:solidFill>
              </a:rPr>
              <a:t> and we can arrange an individual meeting or send you an Expression of Interest form which will help us to assess whether your site can feasibly deliver the trial. </a:t>
            </a:r>
            <a:endParaRPr lang="en-GB" sz="3200" dirty="0">
              <a:solidFill>
                <a:schemeClr val="bg1"/>
              </a:solidFill>
            </a:endParaRPr>
          </a:p>
          <a:p>
            <a:endParaRPr lang="en-GB" sz="3200" b="1" dirty="0" smtClean="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a:solidFill>
                <a:schemeClr val="bg1"/>
              </a:solidFill>
            </a:endParaRPr>
          </a:p>
          <a:p>
            <a:endParaRPr lang="en-GB" sz="2000" b="1" dirty="0" smtClean="0">
              <a:solidFill>
                <a:schemeClr val="bg1"/>
              </a:solidFill>
            </a:endParaRPr>
          </a:p>
          <a:p>
            <a:r>
              <a:rPr lang="en-GB" sz="2000" b="1" dirty="0" smtClean="0">
                <a:solidFill>
                  <a:schemeClr val="bg1"/>
                </a:solidFill>
              </a:rPr>
              <a:t> </a:t>
            </a: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a:p>
            <a:endParaRPr lang="en-GB" sz="2000" b="1" u="sng" dirty="0" smtClean="0">
              <a:solidFill>
                <a:schemeClr val="bg1"/>
              </a:solidFill>
            </a:endParaRPr>
          </a:p>
          <a:p>
            <a:endParaRPr lang="en-GB" sz="2000" b="1" u="sng" dirty="0">
              <a:solidFill>
                <a:schemeClr val="bg1"/>
              </a:solidFill>
            </a:endParaRPr>
          </a:p>
        </p:txBody>
      </p:sp>
      <p:pic>
        <p:nvPicPr>
          <p:cNvPr id="5" name="Picture 3" descr="Graphical user interface, application&#10;&#10;Description automatically generated">
            <a:extLst>
              <a:ext uri="{FF2B5EF4-FFF2-40B4-BE49-F238E27FC236}">
                <a16:creationId xmlns:a16="http://schemas.microsoft.com/office/drawing/2014/main" id="{4D93DC49-8698-42E2-9402-2E8B494D6D84}"/>
              </a:ext>
            </a:extLst>
          </p:cNvPr>
          <p:cNvPicPr>
            <a:picLocks noChangeAspect="1"/>
          </p:cNvPicPr>
          <p:nvPr/>
        </p:nvPicPr>
        <p:blipFill>
          <a:blip r:embed="rId3"/>
          <a:stretch>
            <a:fillRect/>
          </a:stretch>
        </p:blipFill>
        <p:spPr>
          <a:xfrm>
            <a:off x="4672445" y="40958"/>
            <a:ext cx="2743200" cy="714719"/>
          </a:xfrm>
          <a:prstGeom prst="rect">
            <a:avLst/>
          </a:prstGeom>
        </p:spPr>
      </p:pic>
    </p:spTree>
    <p:extLst>
      <p:ext uri="{BB962C8B-B14F-4D97-AF65-F5344CB8AC3E}">
        <p14:creationId xmlns:p14="http://schemas.microsoft.com/office/powerpoint/2010/main" val="562218987"/>
      </p:ext>
    </p:extLst>
  </p:cSld>
  <p:clrMapOvr>
    <a:masterClrMapping/>
  </p:clrMapOvr>
  <mc:AlternateContent xmlns:mc="http://schemas.openxmlformats.org/markup-compatibility/2006" xmlns:p14="http://schemas.microsoft.com/office/powerpoint/2010/main">
    <mc:Choice Requires="p14">
      <p:transition spd="slow" p14:dur="2000" advTm="54023"/>
    </mc:Choice>
    <mc:Fallback xmlns="">
      <p:transition spd="slow" advTm="5402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Graphical user interface, application&#10;&#10;Description automatically generated">
            <a:extLst>
              <a:ext uri="{FF2B5EF4-FFF2-40B4-BE49-F238E27FC236}">
                <a16:creationId xmlns:a16="http://schemas.microsoft.com/office/drawing/2014/main" id="{443A2179-418C-4E4D-9B01-9926F61BCEEA}"/>
              </a:ext>
            </a:extLst>
          </p:cNvPr>
          <p:cNvPicPr>
            <a:picLocks noChangeAspect="1"/>
          </p:cNvPicPr>
          <p:nvPr/>
        </p:nvPicPr>
        <p:blipFill>
          <a:blip r:embed="rId2"/>
          <a:stretch>
            <a:fillRect/>
          </a:stretch>
        </p:blipFill>
        <p:spPr>
          <a:xfrm>
            <a:off x="4672445" y="40958"/>
            <a:ext cx="2743200" cy="714719"/>
          </a:xfrm>
          <a:prstGeom prst="rect">
            <a:avLst/>
          </a:prstGeom>
        </p:spPr>
      </p:pic>
      <p:sp>
        <p:nvSpPr>
          <p:cNvPr id="2" name="Rectangle 1"/>
          <p:cNvSpPr/>
          <p:nvPr/>
        </p:nvSpPr>
        <p:spPr>
          <a:xfrm>
            <a:off x="434715" y="1214125"/>
            <a:ext cx="11392524" cy="3600986"/>
          </a:xfrm>
          <a:prstGeom prst="rect">
            <a:avLst/>
          </a:prstGeom>
        </p:spPr>
        <p:txBody>
          <a:bodyPr wrap="square">
            <a:spAutoFit/>
          </a:bodyPr>
          <a:lstStyle/>
          <a:p>
            <a:r>
              <a:rPr lang="en-GB" sz="3200" dirty="0">
                <a:solidFill>
                  <a:schemeClr val="bg1"/>
                </a:solidFill>
              </a:rPr>
              <a:t>Useful Contact </a:t>
            </a:r>
            <a:r>
              <a:rPr lang="en-GB" sz="3200" dirty="0" smtClean="0">
                <a:solidFill>
                  <a:schemeClr val="bg1"/>
                </a:solidFill>
              </a:rPr>
              <a:t>Details</a:t>
            </a:r>
          </a:p>
          <a:p>
            <a:endParaRPr lang="en-GB" sz="2800" dirty="0">
              <a:solidFill>
                <a:schemeClr val="bg1"/>
              </a:solidFill>
            </a:endParaRPr>
          </a:p>
          <a:p>
            <a:pPr marL="457200" indent="-457200">
              <a:buFont typeface="Arial" panose="020B0604020202020204" pitchFamily="34" charset="0"/>
              <a:buChar char="•"/>
            </a:pPr>
            <a:r>
              <a:rPr lang="en-GB" sz="2800" dirty="0">
                <a:solidFill>
                  <a:schemeClr val="bg1"/>
                </a:solidFill>
              </a:rPr>
              <a:t>PANORAMIC Main Inbox – panoramic@phc.ox.ac.uk</a:t>
            </a:r>
          </a:p>
          <a:p>
            <a:pPr marL="457200" indent="-457200">
              <a:buFont typeface="Arial" panose="020B0604020202020204" pitchFamily="34" charset="0"/>
              <a:buChar char="•"/>
            </a:pPr>
            <a:r>
              <a:rPr lang="en-GB" sz="2800" dirty="0">
                <a:solidFill>
                  <a:schemeClr val="bg1"/>
                </a:solidFill>
              </a:rPr>
              <a:t>PANORAMIC NHS.net Inbox (For Participant Identifiable Information) – panoramic@nhs.net</a:t>
            </a:r>
          </a:p>
          <a:p>
            <a:pPr marL="457200" indent="-457200">
              <a:buFont typeface="Arial" panose="020B0604020202020204" pitchFamily="34" charset="0"/>
              <a:buChar char="•"/>
            </a:pPr>
            <a:r>
              <a:rPr lang="en-GB" sz="2800" dirty="0">
                <a:solidFill>
                  <a:schemeClr val="bg1"/>
                </a:solidFill>
              </a:rPr>
              <a:t>PANORAMIC Safety Email - panoramic-safety@phc.ox.ac.uk</a:t>
            </a:r>
          </a:p>
          <a:p>
            <a:pPr marL="457200" indent="-457200">
              <a:buFont typeface="Arial" panose="020B0604020202020204" pitchFamily="34" charset="0"/>
              <a:buChar char="•"/>
            </a:pPr>
            <a:r>
              <a:rPr lang="en-GB" sz="2800" dirty="0">
                <a:solidFill>
                  <a:schemeClr val="bg1"/>
                </a:solidFill>
              </a:rPr>
              <a:t>The PANORAMIC Trial Team Tel: 0808 156 0017</a:t>
            </a:r>
          </a:p>
          <a:p>
            <a:pPr marL="457200" indent="-457200">
              <a:buFont typeface="Arial" panose="020B0604020202020204" pitchFamily="34" charset="0"/>
              <a:buChar char="•"/>
            </a:pPr>
            <a:r>
              <a:rPr lang="en-GB" sz="2800" dirty="0">
                <a:solidFill>
                  <a:schemeClr val="bg1"/>
                </a:solidFill>
              </a:rPr>
              <a:t>PANORAMIC Main website - https://www.panoramictrial.org/</a:t>
            </a:r>
          </a:p>
        </p:txBody>
      </p:sp>
    </p:spTree>
    <p:extLst>
      <p:ext uri="{BB962C8B-B14F-4D97-AF65-F5344CB8AC3E}">
        <p14:creationId xmlns:p14="http://schemas.microsoft.com/office/powerpoint/2010/main" val="530794956"/>
      </p:ext>
    </p:extLst>
  </p:cSld>
  <p:clrMapOvr>
    <a:masterClrMapping/>
  </p:clrMapOvr>
  <mc:AlternateContent xmlns:mc="http://schemas.openxmlformats.org/markup-compatibility/2006" xmlns:p14="http://schemas.microsoft.com/office/powerpoint/2010/main">
    <mc:Choice Requires="p14">
      <p:transition spd="slow" p14:dur="2000" advTm="14097"/>
    </mc:Choice>
    <mc:Fallback xmlns="">
      <p:transition spd="slow" advTm="1409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Graphical user interface, application&#10;&#10;Description automatically generated">
            <a:extLst>
              <a:ext uri="{FF2B5EF4-FFF2-40B4-BE49-F238E27FC236}">
                <a16:creationId xmlns:a16="http://schemas.microsoft.com/office/drawing/2014/main" id="{443A2179-418C-4E4D-9B01-9926F61BCEEA}"/>
              </a:ext>
            </a:extLst>
          </p:cNvPr>
          <p:cNvPicPr>
            <a:picLocks noChangeAspect="1"/>
          </p:cNvPicPr>
          <p:nvPr/>
        </p:nvPicPr>
        <p:blipFill>
          <a:blip r:embed="rId2"/>
          <a:stretch>
            <a:fillRect/>
          </a:stretch>
        </p:blipFill>
        <p:spPr>
          <a:xfrm>
            <a:off x="4672445" y="40958"/>
            <a:ext cx="2743200" cy="714719"/>
          </a:xfrm>
          <a:prstGeom prst="rect">
            <a:avLst/>
          </a:prstGeom>
        </p:spPr>
      </p:pic>
      <p:sp>
        <p:nvSpPr>
          <p:cNvPr id="2" name="Rectangle 1"/>
          <p:cNvSpPr/>
          <p:nvPr/>
        </p:nvSpPr>
        <p:spPr>
          <a:xfrm>
            <a:off x="434715" y="1214125"/>
            <a:ext cx="11392524" cy="1938992"/>
          </a:xfrm>
          <a:prstGeom prst="rect">
            <a:avLst/>
          </a:prstGeom>
        </p:spPr>
        <p:txBody>
          <a:bodyPr wrap="square">
            <a:spAutoFit/>
          </a:bodyPr>
          <a:lstStyle/>
          <a:p>
            <a:r>
              <a:rPr lang="en-GB" sz="4000" dirty="0" smtClean="0">
                <a:solidFill>
                  <a:schemeClr val="bg1"/>
                </a:solidFill>
              </a:rPr>
              <a:t>Thank you for listening</a:t>
            </a:r>
          </a:p>
          <a:p>
            <a:endParaRPr lang="en-GB" sz="4000" dirty="0">
              <a:solidFill>
                <a:schemeClr val="bg1"/>
              </a:solidFill>
            </a:endParaRPr>
          </a:p>
          <a:p>
            <a:pPr algn="ctr"/>
            <a:r>
              <a:rPr lang="en-GB" sz="4000" dirty="0" smtClean="0">
                <a:solidFill>
                  <a:schemeClr val="bg1"/>
                </a:solidFill>
              </a:rPr>
              <a:t>Any questions? …</a:t>
            </a:r>
            <a:endParaRPr lang="en-GB" sz="4000" dirty="0">
              <a:solidFill>
                <a:schemeClr val="bg1"/>
              </a:solidFill>
            </a:endParaRPr>
          </a:p>
        </p:txBody>
      </p:sp>
    </p:spTree>
    <p:extLst>
      <p:ext uri="{BB962C8B-B14F-4D97-AF65-F5344CB8AC3E}">
        <p14:creationId xmlns:p14="http://schemas.microsoft.com/office/powerpoint/2010/main" val="3124002935"/>
      </p:ext>
    </p:extLst>
  </p:cSld>
  <p:clrMapOvr>
    <a:masterClrMapping/>
  </p:clrMapOvr>
  <mc:AlternateContent xmlns:mc="http://schemas.openxmlformats.org/markup-compatibility/2006" xmlns:p14="http://schemas.microsoft.com/office/powerpoint/2010/main">
    <mc:Choice Requires="p14">
      <p:transition spd="slow" p14:dur="2000" advTm="14097"/>
    </mc:Choice>
    <mc:Fallback xmlns="">
      <p:transition spd="slow" advTm="1409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818" y="1046807"/>
            <a:ext cx="4464627" cy="646331"/>
          </a:xfrm>
          <a:prstGeom prst="rect">
            <a:avLst/>
          </a:prstGeom>
          <a:noFill/>
          <a:ln>
            <a:solidFill>
              <a:schemeClr val="bg1"/>
            </a:solidFill>
          </a:ln>
        </p:spPr>
        <p:txBody>
          <a:bodyPr wrap="square" rtlCol="0">
            <a:spAutoFit/>
          </a:bodyPr>
          <a:lstStyle/>
          <a:p>
            <a:r>
              <a:rPr lang="en-GB" sz="3600" dirty="0" smtClean="0">
                <a:solidFill>
                  <a:schemeClr val="bg1"/>
                </a:solidFill>
              </a:rPr>
              <a:t>Main trial objectives:</a:t>
            </a:r>
            <a:endParaRPr lang="en-GB" sz="3600"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90864982"/>
              </p:ext>
            </p:extLst>
          </p:nvPr>
        </p:nvGraphicFramePr>
        <p:xfrm>
          <a:off x="207818" y="2286725"/>
          <a:ext cx="11457313" cy="3800566"/>
        </p:xfrm>
        <a:graphic>
          <a:graphicData uri="http://schemas.openxmlformats.org/drawingml/2006/table">
            <a:tbl>
              <a:tblPr>
                <a:tableStyleId>{5C22544A-7EE6-4342-B048-85BDC9FD1C3A}</a:tableStyleId>
              </a:tblPr>
              <a:tblGrid>
                <a:gridCol w="4121569">
                  <a:extLst>
                    <a:ext uri="{9D8B030D-6E8A-4147-A177-3AD203B41FA5}">
                      <a16:colId xmlns:a16="http://schemas.microsoft.com/office/drawing/2014/main" val="886125871"/>
                    </a:ext>
                  </a:extLst>
                </a:gridCol>
                <a:gridCol w="3542663">
                  <a:extLst>
                    <a:ext uri="{9D8B030D-6E8A-4147-A177-3AD203B41FA5}">
                      <a16:colId xmlns:a16="http://schemas.microsoft.com/office/drawing/2014/main" val="1492774362"/>
                    </a:ext>
                  </a:extLst>
                </a:gridCol>
                <a:gridCol w="3793081">
                  <a:extLst>
                    <a:ext uri="{9D8B030D-6E8A-4147-A177-3AD203B41FA5}">
                      <a16:colId xmlns:a16="http://schemas.microsoft.com/office/drawing/2014/main" val="2025569301"/>
                    </a:ext>
                  </a:extLst>
                </a:gridCol>
              </a:tblGrid>
              <a:tr h="380057">
                <a:tc>
                  <a:txBody>
                    <a:bodyPr/>
                    <a:lstStyle/>
                    <a:p>
                      <a:pPr algn="just">
                        <a:spcAft>
                          <a:spcPts val="0"/>
                        </a:spcAft>
                      </a:pPr>
                      <a:r>
                        <a:rPr lang="en-GB" sz="2400" b="1">
                          <a:solidFill>
                            <a:schemeClr val="bg1"/>
                          </a:solidFill>
                          <a:effectLst/>
                          <a:latin typeface="+mn-lt"/>
                          <a:ea typeface="Times New Roman" panose="02020603050405020304" pitchFamily="18" charset="0"/>
                          <a:cs typeface="Arial" panose="020B0604020202020204" pitchFamily="34" charset="0"/>
                        </a:rPr>
                        <a:t>Primary Objective</a:t>
                      </a:r>
                      <a:endParaRPr lang="en-GB" sz="240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solidFill>
                      <a:schemeClr val="accent1">
                        <a:lumMod val="75000"/>
                      </a:schemeClr>
                    </a:solidFill>
                  </a:tcPr>
                </a:tc>
                <a:tc>
                  <a:txBody>
                    <a:bodyPr/>
                    <a:lstStyle/>
                    <a:p>
                      <a:pPr algn="just">
                        <a:spcAft>
                          <a:spcPts val="0"/>
                        </a:spcAft>
                      </a:pPr>
                      <a:r>
                        <a:rPr lang="en-GB" sz="2400" b="1">
                          <a:solidFill>
                            <a:schemeClr val="bg1"/>
                          </a:solidFill>
                          <a:effectLst/>
                          <a:latin typeface="+mn-lt"/>
                          <a:ea typeface="Times New Roman" panose="02020603050405020304" pitchFamily="18" charset="0"/>
                          <a:cs typeface="Arial" panose="020B0604020202020204" pitchFamily="34" charset="0"/>
                        </a:rPr>
                        <a:t>Outcome Measures</a:t>
                      </a:r>
                      <a:endParaRPr lang="en-GB" sz="240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solidFill>
                      <a:schemeClr val="accent1">
                        <a:lumMod val="75000"/>
                      </a:schemeClr>
                    </a:solidFill>
                  </a:tcPr>
                </a:tc>
                <a:tc>
                  <a:txBody>
                    <a:bodyPr/>
                    <a:lstStyle/>
                    <a:p>
                      <a:pPr algn="just">
                        <a:spcAft>
                          <a:spcPts val="0"/>
                        </a:spcAft>
                      </a:pPr>
                      <a:r>
                        <a:rPr lang="en-GB" sz="2400" b="1" err="1">
                          <a:solidFill>
                            <a:schemeClr val="bg1"/>
                          </a:solidFill>
                          <a:effectLst/>
                          <a:latin typeface="+mn-lt"/>
                          <a:ea typeface="Times New Roman" panose="02020603050405020304" pitchFamily="18" charset="0"/>
                          <a:cs typeface="Arial" panose="020B0604020202020204" pitchFamily="34" charset="0"/>
                        </a:rPr>
                        <a:t>Timepoint</a:t>
                      </a:r>
                      <a:r>
                        <a:rPr lang="en-GB" sz="2400" b="1">
                          <a:solidFill>
                            <a:schemeClr val="bg1"/>
                          </a:solidFill>
                          <a:effectLst/>
                          <a:latin typeface="+mn-lt"/>
                          <a:ea typeface="Times New Roman" panose="02020603050405020304" pitchFamily="18" charset="0"/>
                          <a:cs typeface="Arial" panose="020B0604020202020204" pitchFamily="34" charset="0"/>
                        </a:rPr>
                        <a:t> (s) </a:t>
                      </a:r>
                      <a:endParaRPr lang="en-GB" sz="240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solidFill>
                      <a:schemeClr val="accent1">
                        <a:lumMod val="75000"/>
                      </a:schemeClr>
                    </a:solidFill>
                  </a:tcPr>
                </a:tc>
                <a:extLst>
                  <a:ext uri="{0D108BD9-81ED-4DB2-BD59-A6C34878D82A}">
                    <a16:rowId xmlns:a16="http://schemas.microsoft.com/office/drawing/2014/main" val="3285347195"/>
                  </a:ext>
                </a:extLst>
              </a:tr>
              <a:tr h="3420509">
                <a:tc>
                  <a:txBody>
                    <a:bodyPr/>
                    <a:lstStyle/>
                    <a:p>
                      <a:pPr algn="l">
                        <a:spcAft>
                          <a:spcPts val="0"/>
                        </a:spcAft>
                      </a:pPr>
                      <a:r>
                        <a:rPr lang="en-GB" sz="2400" dirty="0">
                          <a:solidFill>
                            <a:schemeClr val="bg1"/>
                          </a:solidFill>
                          <a:effectLst/>
                          <a:latin typeface="+mn-lt"/>
                        </a:rPr>
                        <a:t>To determine whether antiviral treatment in the community safely reduces non-elective hospitalisations/ deaths in higher risk,</a:t>
                      </a:r>
                    </a:p>
                    <a:p>
                      <a:pPr algn="l">
                        <a:spcAft>
                          <a:spcPts val="0"/>
                        </a:spcAft>
                      </a:pPr>
                      <a:r>
                        <a:rPr lang="en-GB" sz="2400" dirty="0">
                          <a:solidFill>
                            <a:schemeClr val="bg1"/>
                          </a:solidFill>
                          <a:effectLst/>
                          <a:latin typeface="+mn-lt"/>
                        </a:rPr>
                        <a:t>symptomatic patients with confirmed COVID-19</a:t>
                      </a:r>
                      <a:endParaRPr lang="en-GB" sz="2400"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solidFill>
                      <a:schemeClr val="accent1">
                        <a:lumMod val="75000"/>
                      </a:schemeClr>
                    </a:solidFill>
                  </a:tcPr>
                </a:tc>
                <a:tc>
                  <a:txBody>
                    <a:bodyPr/>
                    <a:lstStyle/>
                    <a:p>
                      <a:pPr algn="l">
                        <a:spcAft>
                          <a:spcPts val="0"/>
                        </a:spcAft>
                      </a:pPr>
                      <a:r>
                        <a:rPr lang="en-GB" sz="2400" dirty="0">
                          <a:solidFill>
                            <a:schemeClr val="bg1"/>
                          </a:solidFill>
                          <a:effectLst/>
                          <a:latin typeface="+mn-lt"/>
                        </a:rPr>
                        <a:t>All cause, non-elective hospitalisation and/or death, within 28 days of randomisation</a:t>
                      </a:r>
                    </a:p>
                    <a:p>
                      <a:pPr algn="just">
                        <a:spcAft>
                          <a:spcPts val="0"/>
                        </a:spcAft>
                      </a:pPr>
                      <a:r>
                        <a:rPr lang="en-GB" sz="2400" dirty="0">
                          <a:solidFill>
                            <a:schemeClr val="bg1"/>
                          </a:solidFill>
                          <a:effectLst/>
                          <a:latin typeface="+mn-lt"/>
                        </a:rPr>
                        <a:t> </a:t>
                      </a:r>
                      <a:endParaRPr lang="en-GB" sz="2400"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solidFill>
                      <a:schemeClr val="accent1">
                        <a:lumMod val="75000"/>
                      </a:schemeClr>
                    </a:solidFill>
                  </a:tcPr>
                </a:tc>
                <a:tc>
                  <a:txBody>
                    <a:bodyPr/>
                    <a:lstStyle/>
                    <a:p>
                      <a:pPr algn="l">
                        <a:spcAft>
                          <a:spcPts val="0"/>
                        </a:spcAft>
                      </a:pPr>
                      <a:r>
                        <a:rPr lang="en-GB" sz="2400" dirty="0">
                          <a:solidFill>
                            <a:schemeClr val="bg1"/>
                          </a:solidFill>
                          <a:effectLst/>
                          <a:latin typeface="+mn-lt"/>
                        </a:rPr>
                        <a:t>Within 28 days of randomisation </a:t>
                      </a:r>
                    </a:p>
                  </a:txBody>
                  <a:tcPr marL="68580" marR="68580" marT="0" marB="0">
                    <a:solidFill>
                      <a:schemeClr val="accent1">
                        <a:lumMod val="75000"/>
                      </a:schemeClr>
                    </a:solidFill>
                  </a:tcPr>
                </a:tc>
                <a:extLst>
                  <a:ext uri="{0D108BD9-81ED-4DB2-BD59-A6C34878D82A}">
                    <a16:rowId xmlns:a16="http://schemas.microsoft.com/office/drawing/2014/main" val="565971466"/>
                  </a:ext>
                </a:extLst>
              </a:tr>
            </a:tbl>
          </a:graphicData>
        </a:graphic>
      </p:graphicFrame>
      <p:pic>
        <p:nvPicPr>
          <p:cNvPr id="4" name="Picture 3" descr="Graphical user interface, application&#10;&#10;Description automatically generated">
            <a:extLst>
              <a:ext uri="{FF2B5EF4-FFF2-40B4-BE49-F238E27FC236}">
                <a16:creationId xmlns:a16="http://schemas.microsoft.com/office/drawing/2014/main" id="{0E04871F-AD81-4F3C-BCF5-B72F603A5B72}"/>
              </a:ext>
            </a:extLst>
          </p:cNvPr>
          <p:cNvPicPr>
            <a:picLocks noChangeAspect="1"/>
          </p:cNvPicPr>
          <p:nvPr/>
        </p:nvPicPr>
        <p:blipFill>
          <a:blip r:embed="rId2"/>
          <a:stretch>
            <a:fillRect/>
          </a:stretch>
        </p:blipFill>
        <p:spPr>
          <a:xfrm>
            <a:off x="4672445" y="40958"/>
            <a:ext cx="2743200" cy="714719"/>
          </a:xfrm>
          <a:prstGeom prst="rect">
            <a:avLst/>
          </a:prstGeom>
        </p:spPr>
      </p:pic>
    </p:spTree>
    <p:extLst>
      <p:ext uri="{BB962C8B-B14F-4D97-AF65-F5344CB8AC3E}">
        <p14:creationId xmlns:p14="http://schemas.microsoft.com/office/powerpoint/2010/main" val="1945535434"/>
      </p:ext>
    </p:extLst>
  </p:cSld>
  <p:clrMapOvr>
    <a:masterClrMapping/>
  </p:clrMapOvr>
  <mc:AlternateContent xmlns:mc="http://schemas.openxmlformats.org/markup-compatibility/2006" xmlns:p14="http://schemas.microsoft.com/office/powerpoint/2010/main">
    <mc:Choice Requires="p14">
      <p:transition spd="slow" p14:dur="2000" advTm="23063"/>
    </mc:Choice>
    <mc:Fallback xmlns="">
      <p:transition spd="slow" advTm="23063"/>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C7AB72-098C-4644-ACA1-B13902C865B8}"/>
              </a:ext>
            </a:extLst>
          </p:cNvPr>
          <p:cNvSpPr txBox="1"/>
          <p:nvPr/>
        </p:nvSpPr>
        <p:spPr>
          <a:xfrm>
            <a:off x="142503" y="981493"/>
            <a:ext cx="5264875" cy="584775"/>
          </a:xfrm>
          <a:prstGeom prst="rect">
            <a:avLst/>
          </a:prstGeom>
          <a:noFill/>
          <a:ln>
            <a:solidFill>
              <a:schemeClr val="bg1"/>
            </a:solidFill>
          </a:ln>
        </p:spPr>
        <p:txBody>
          <a:bodyPr wrap="square" rtlCol="0">
            <a:spAutoFit/>
          </a:bodyPr>
          <a:lstStyle/>
          <a:p>
            <a:r>
              <a:rPr lang="en-GB" sz="3200" dirty="0">
                <a:solidFill>
                  <a:schemeClr val="bg1"/>
                </a:solidFill>
              </a:rPr>
              <a:t>Secondary Objectives include:</a:t>
            </a:r>
          </a:p>
        </p:txBody>
      </p:sp>
      <p:graphicFrame>
        <p:nvGraphicFramePr>
          <p:cNvPr id="4" name="Table 3">
            <a:extLst>
              <a:ext uri="{FF2B5EF4-FFF2-40B4-BE49-F238E27FC236}">
                <a16:creationId xmlns:a16="http://schemas.microsoft.com/office/drawing/2014/main" id="{E6FED2A8-5AB1-40F5-BCD2-BB6DDA016EA8}"/>
              </a:ext>
            </a:extLst>
          </p:cNvPr>
          <p:cNvGraphicFramePr>
            <a:graphicFrameLocks noGrp="1"/>
          </p:cNvGraphicFramePr>
          <p:nvPr>
            <p:extLst>
              <p:ext uri="{D42A27DB-BD31-4B8C-83A1-F6EECF244321}">
                <p14:modId xmlns:p14="http://schemas.microsoft.com/office/powerpoint/2010/main" val="2385715790"/>
              </p:ext>
            </p:extLst>
          </p:nvPr>
        </p:nvGraphicFramePr>
        <p:xfrm>
          <a:off x="2302100" y="1774928"/>
          <a:ext cx="7587800" cy="4777449"/>
        </p:xfrm>
        <a:graphic>
          <a:graphicData uri="http://schemas.openxmlformats.org/drawingml/2006/table">
            <a:tbl>
              <a:tblPr>
                <a:tableStyleId>{5C22544A-7EE6-4342-B048-85BDC9FD1C3A}</a:tableStyleId>
              </a:tblPr>
              <a:tblGrid>
                <a:gridCol w="7587800">
                  <a:extLst>
                    <a:ext uri="{9D8B030D-6E8A-4147-A177-3AD203B41FA5}">
                      <a16:colId xmlns:a16="http://schemas.microsoft.com/office/drawing/2014/main" val="886125871"/>
                    </a:ext>
                  </a:extLst>
                </a:gridCol>
              </a:tblGrid>
              <a:tr h="682746">
                <a:tc>
                  <a:txBody>
                    <a:bodyPr/>
                    <a:lstStyle/>
                    <a:p>
                      <a:pPr marL="342900" marR="0" lvl="0" indent="-342900" algn="l" defTabSz="6096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schemeClr val="bg1"/>
                          </a:solidFill>
                          <a:effectLst/>
                          <a:latin typeface="+mn-lt"/>
                          <a:ea typeface="Times New Roman" panose="02020603050405020304" pitchFamily="18" charset="0"/>
                          <a:cs typeface="Arial" panose="020B0604020202020204" pitchFamily="34" charset="0"/>
                        </a:rPr>
                        <a:t>Time to recovery</a:t>
                      </a:r>
                    </a:p>
                  </a:txBody>
                  <a:tcPr marL="68580" marR="68580" marT="0" marB="0" anchor="ctr">
                    <a:solidFill>
                      <a:schemeClr val="accent1">
                        <a:lumMod val="75000"/>
                      </a:schemeClr>
                    </a:solidFill>
                  </a:tcPr>
                </a:tc>
                <a:extLst>
                  <a:ext uri="{0D108BD9-81ED-4DB2-BD59-A6C34878D82A}">
                    <a16:rowId xmlns:a16="http://schemas.microsoft.com/office/drawing/2014/main" val="3285347195"/>
                  </a:ext>
                </a:extLst>
              </a:tr>
              <a:tr h="682746">
                <a:tc>
                  <a:txBody>
                    <a:bodyPr/>
                    <a:lstStyle/>
                    <a:p>
                      <a:pPr marL="342900" indent="-342900" algn="l">
                        <a:spcAft>
                          <a:spcPts val="0"/>
                        </a:spcAft>
                        <a:buFont typeface="Arial" panose="020B0604020202020204" pitchFamily="34" charset="0"/>
                        <a:buChar char="•"/>
                      </a:pPr>
                      <a:r>
                        <a:rPr lang="en-GB" sz="2400" dirty="0">
                          <a:solidFill>
                            <a:schemeClr val="bg1"/>
                          </a:solidFill>
                          <a:effectLst/>
                          <a:latin typeface="+mn-lt"/>
                          <a:ea typeface="Times New Roman" panose="02020603050405020304" pitchFamily="18" charset="0"/>
                          <a:cs typeface="Arial" panose="020B0604020202020204" pitchFamily="34" charset="0"/>
                        </a:rPr>
                        <a:t>Duration of symptoms</a:t>
                      </a:r>
                    </a:p>
                  </a:txBody>
                  <a:tcPr marL="68580" marR="68580" marT="0" marB="0" anchor="ctr">
                    <a:solidFill>
                      <a:schemeClr val="accent1">
                        <a:lumMod val="75000"/>
                      </a:schemeClr>
                    </a:solidFill>
                  </a:tcPr>
                </a:tc>
                <a:extLst>
                  <a:ext uri="{0D108BD9-81ED-4DB2-BD59-A6C34878D82A}">
                    <a16:rowId xmlns:a16="http://schemas.microsoft.com/office/drawing/2014/main" val="3735927606"/>
                  </a:ext>
                </a:extLst>
              </a:tr>
              <a:tr h="682746">
                <a:tc>
                  <a:txBody>
                    <a:bodyPr/>
                    <a:lstStyle/>
                    <a:p>
                      <a:pPr marL="342900" indent="-342900" algn="l">
                        <a:spcAft>
                          <a:spcPts val="0"/>
                        </a:spcAft>
                        <a:buFont typeface="Arial" panose="020B0604020202020204" pitchFamily="34" charset="0"/>
                        <a:buChar char="•"/>
                      </a:pPr>
                      <a:r>
                        <a:rPr lang="en-GB" sz="2400" dirty="0">
                          <a:solidFill>
                            <a:schemeClr val="bg1"/>
                          </a:solidFill>
                          <a:effectLst/>
                          <a:latin typeface="+mn-lt"/>
                          <a:ea typeface="Times New Roman" panose="02020603050405020304" pitchFamily="18" charset="0"/>
                          <a:cs typeface="Arial" panose="020B0604020202020204" pitchFamily="34" charset="0"/>
                        </a:rPr>
                        <a:t>Symptom </a:t>
                      </a:r>
                      <a:r>
                        <a:rPr lang="en-GB" sz="2400" dirty="0" smtClean="0">
                          <a:solidFill>
                            <a:schemeClr val="bg1"/>
                          </a:solidFill>
                          <a:effectLst/>
                          <a:latin typeface="+mn-lt"/>
                          <a:ea typeface="Times New Roman" panose="02020603050405020304" pitchFamily="18" charset="0"/>
                          <a:cs typeface="Arial" panose="020B0604020202020204" pitchFamily="34" charset="0"/>
                        </a:rPr>
                        <a:t>recurrence</a:t>
                      </a:r>
                      <a:endParaRPr lang="en-GB" sz="2400"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3769554692"/>
                  </a:ext>
                </a:extLst>
              </a:tr>
              <a:tr h="682746">
                <a:tc>
                  <a:txBody>
                    <a:bodyPr/>
                    <a:lstStyle/>
                    <a:p>
                      <a:pPr marL="342900" indent="-342900" algn="l">
                        <a:spcAft>
                          <a:spcPts val="0"/>
                        </a:spcAft>
                        <a:buFont typeface="Arial" panose="020B0604020202020204" pitchFamily="34" charset="0"/>
                        <a:buChar char="•"/>
                      </a:pPr>
                      <a:r>
                        <a:rPr lang="en-GB" sz="2400" dirty="0">
                          <a:solidFill>
                            <a:schemeClr val="bg1"/>
                          </a:solidFill>
                          <a:effectLst/>
                          <a:latin typeface="+mn-lt"/>
                          <a:ea typeface="Times New Roman" panose="02020603050405020304" pitchFamily="18" charset="0"/>
                          <a:cs typeface="Arial" panose="020B0604020202020204" pitchFamily="34" charset="0"/>
                        </a:rPr>
                        <a:t>Healthcare service use</a:t>
                      </a:r>
                    </a:p>
                  </a:txBody>
                  <a:tcPr marL="68580" marR="68580" marT="0" marB="0" anchor="ctr">
                    <a:solidFill>
                      <a:schemeClr val="accent1">
                        <a:lumMod val="75000"/>
                      </a:schemeClr>
                    </a:solidFill>
                  </a:tcPr>
                </a:tc>
                <a:extLst>
                  <a:ext uri="{0D108BD9-81ED-4DB2-BD59-A6C34878D82A}">
                    <a16:rowId xmlns:a16="http://schemas.microsoft.com/office/drawing/2014/main" val="2468132522"/>
                  </a:ext>
                </a:extLst>
              </a:tr>
              <a:tr h="682155">
                <a:tc>
                  <a:txBody>
                    <a:bodyPr/>
                    <a:lstStyle/>
                    <a:p>
                      <a:pPr marL="342900" indent="-342900" algn="l">
                        <a:spcAft>
                          <a:spcPts val="0"/>
                        </a:spcAft>
                        <a:buFont typeface="Arial" panose="020B0604020202020204" pitchFamily="34" charset="0"/>
                        <a:buChar char="•"/>
                      </a:pPr>
                      <a:r>
                        <a:rPr lang="en-GB" sz="2398" kern="1200" dirty="0">
                          <a:solidFill>
                            <a:schemeClr val="bg1"/>
                          </a:solidFill>
                          <a:effectLst/>
                          <a:latin typeface="+mn-lt"/>
                          <a:ea typeface="+mn-ea"/>
                          <a:cs typeface="+mn-cs"/>
                        </a:rPr>
                        <a:t>Participant reported household infection rate</a:t>
                      </a:r>
                      <a:endParaRPr lang="en-GB" sz="2400"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465623239"/>
                  </a:ext>
                </a:extLst>
              </a:tr>
              <a:tr h="682155">
                <a:tc>
                  <a:txBody>
                    <a:bodyPr/>
                    <a:lstStyle/>
                    <a:p>
                      <a:pPr marL="342900" indent="-342900" algn="l">
                        <a:spcAft>
                          <a:spcPts val="0"/>
                        </a:spcAft>
                        <a:buFont typeface="Arial" panose="020B0604020202020204" pitchFamily="34" charset="0"/>
                        <a:buChar char="•"/>
                      </a:pPr>
                      <a:r>
                        <a:rPr lang="en-GB" sz="2398" kern="1200" dirty="0">
                          <a:solidFill>
                            <a:schemeClr val="bg1"/>
                          </a:solidFill>
                          <a:effectLst/>
                          <a:latin typeface="+mn-lt"/>
                          <a:ea typeface="+mn-ea"/>
                          <a:cs typeface="+mn-cs"/>
                        </a:rPr>
                        <a:t>Symptoms and well-being at three and six months </a:t>
                      </a:r>
                      <a:endParaRPr lang="en-GB" sz="2400"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2113952293"/>
                  </a:ext>
                </a:extLst>
              </a:tr>
              <a:tr h="682155">
                <a:tc>
                  <a:txBody>
                    <a:bodyPr/>
                    <a:lstStyle/>
                    <a:p>
                      <a:pPr marL="342900" indent="-342900" algn="l">
                        <a:spcAft>
                          <a:spcPts val="0"/>
                        </a:spcAft>
                        <a:buFont typeface="Arial" panose="020B0604020202020204" pitchFamily="34" charset="0"/>
                        <a:buChar char="•"/>
                      </a:pPr>
                      <a:r>
                        <a:rPr lang="en-GB" sz="2400" dirty="0">
                          <a:solidFill>
                            <a:schemeClr val="bg1"/>
                          </a:solidFill>
                          <a:effectLst/>
                          <a:latin typeface="+mn-lt"/>
                          <a:ea typeface="Times New Roman" panose="02020603050405020304" pitchFamily="18" charset="0"/>
                          <a:cs typeface="Arial" panose="020B0604020202020204" pitchFamily="34" charset="0"/>
                        </a:rPr>
                        <a:t>Safety</a:t>
                      </a:r>
                    </a:p>
                  </a:txBody>
                  <a:tcPr marL="68580" marR="68580" marT="0" marB="0" anchor="ctr">
                    <a:solidFill>
                      <a:schemeClr val="accent1">
                        <a:lumMod val="75000"/>
                      </a:schemeClr>
                    </a:solidFill>
                  </a:tcPr>
                </a:tc>
                <a:extLst>
                  <a:ext uri="{0D108BD9-81ED-4DB2-BD59-A6C34878D82A}">
                    <a16:rowId xmlns:a16="http://schemas.microsoft.com/office/drawing/2014/main" val="2932773954"/>
                  </a:ext>
                </a:extLst>
              </a:tr>
            </a:tbl>
          </a:graphicData>
        </a:graphic>
      </p:graphicFrame>
    </p:spTree>
    <p:extLst>
      <p:ext uri="{BB962C8B-B14F-4D97-AF65-F5344CB8AC3E}">
        <p14:creationId xmlns:p14="http://schemas.microsoft.com/office/powerpoint/2010/main" val="2210630491"/>
      </p:ext>
    </p:extLst>
  </p:cSld>
  <p:clrMapOvr>
    <a:masterClrMapping/>
  </p:clrMapOvr>
  <mc:AlternateContent xmlns:mc="http://schemas.openxmlformats.org/markup-compatibility/2006" xmlns:p14="http://schemas.microsoft.com/office/powerpoint/2010/main">
    <mc:Choice Requires="p14">
      <p:transition spd="slow" p14:dur="2000" advTm="19273"/>
    </mc:Choice>
    <mc:Fallback xmlns="">
      <p:transition spd="slow" advTm="1927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C7AB72-098C-4644-ACA1-B13902C865B8}"/>
              </a:ext>
            </a:extLst>
          </p:cNvPr>
          <p:cNvSpPr txBox="1"/>
          <p:nvPr/>
        </p:nvSpPr>
        <p:spPr>
          <a:xfrm>
            <a:off x="142503" y="981493"/>
            <a:ext cx="5264875" cy="584775"/>
          </a:xfrm>
          <a:prstGeom prst="rect">
            <a:avLst/>
          </a:prstGeom>
          <a:noFill/>
          <a:ln>
            <a:solidFill>
              <a:schemeClr val="bg1"/>
            </a:solidFill>
          </a:ln>
        </p:spPr>
        <p:txBody>
          <a:bodyPr wrap="square" rtlCol="0">
            <a:spAutoFit/>
          </a:bodyPr>
          <a:lstStyle/>
          <a:p>
            <a:r>
              <a:rPr lang="en-GB" sz="3200" dirty="0" smtClean="0">
                <a:solidFill>
                  <a:schemeClr val="bg1"/>
                </a:solidFill>
              </a:rPr>
              <a:t>Virology sub-study</a:t>
            </a:r>
            <a:r>
              <a:rPr lang="en-GB" sz="3200" dirty="0" smtClean="0">
                <a:solidFill>
                  <a:schemeClr val="bg1"/>
                </a:solidFill>
              </a:rPr>
              <a:t>:</a:t>
            </a:r>
            <a:endParaRPr lang="en-GB" sz="3200" dirty="0">
              <a:solidFill>
                <a:schemeClr val="bg1"/>
              </a:solidFill>
            </a:endParaRPr>
          </a:p>
        </p:txBody>
      </p:sp>
      <p:graphicFrame>
        <p:nvGraphicFramePr>
          <p:cNvPr id="4" name="Table 3">
            <a:extLst>
              <a:ext uri="{FF2B5EF4-FFF2-40B4-BE49-F238E27FC236}">
                <a16:creationId xmlns:a16="http://schemas.microsoft.com/office/drawing/2014/main" id="{E6FED2A8-5AB1-40F5-BCD2-BB6DDA016EA8}"/>
              </a:ext>
            </a:extLst>
          </p:cNvPr>
          <p:cNvGraphicFramePr>
            <a:graphicFrameLocks noGrp="1"/>
          </p:cNvGraphicFramePr>
          <p:nvPr>
            <p:extLst>
              <p:ext uri="{D42A27DB-BD31-4B8C-83A1-F6EECF244321}">
                <p14:modId xmlns:p14="http://schemas.microsoft.com/office/powerpoint/2010/main" val="3477799653"/>
              </p:ext>
            </p:extLst>
          </p:nvPr>
        </p:nvGraphicFramePr>
        <p:xfrm>
          <a:off x="1123406" y="2246812"/>
          <a:ext cx="10032274" cy="3526972"/>
        </p:xfrm>
        <a:graphic>
          <a:graphicData uri="http://schemas.openxmlformats.org/drawingml/2006/table">
            <a:tbl>
              <a:tblPr>
                <a:tableStyleId>{5C22544A-7EE6-4342-B048-85BDC9FD1C3A}</a:tableStyleId>
              </a:tblPr>
              <a:tblGrid>
                <a:gridCol w="10032274">
                  <a:extLst>
                    <a:ext uri="{9D8B030D-6E8A-4147-A177-3AD203B41FA5}">
                      <a16:colId xmlns:a16="http://schemas.microsoft.com/office/drawing/2014/main" val="886125871"/>
                    </a:ext>
                  </a:extLst>
                </a:gridCol>
              </a:tblGrid>
              <a:tr h="3526972">
                <a:tc>
                  <a:txBody>
                    <a:bodyPr/>
                    <a:lstStyle/>
                    <a:p>
                      <a:pPr marL="0" marR="0" lvl="0" indent="0" algn="l" defTabSz="60961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smtClean="0">
                          <a:solidFill>
                            <a:schemeClr val="bg1"/>
                          </a:solidFill>
                          <a:effectLst/>
                          <a:latin typeface="+mn-lt"/>
                          <a:ea typeface="Times New Roman" panose="02020603050405020304" pitchFamily="18" charset="0"/>
                          <a:cs typeface="Arial" panose="020B0604020202020204" pitchFamily="34" charset="0"/>
                        </a:rPr>
                        <a:t>Involves</a:t>
                      </a:r>
                      <a:r>
                        <a:rPr lang="en-GB" sz="2400" baseline="0" dirty="0" smtClean="0">
                          <a:solidFill>
                            <a:schemeClr val="bg1"/>
                          </a:solidFill>
                          <a:effectLst/>
                          <a:latin typeface="+mn-lt"/>
                          <a:ea typeface="Times New Roman" panose="02020603050405020304" pitchFamily="18" charset="0"/>
                          <a:cs typeface="Arial" panose="020B0604020202020204" pitchFamily="34" charset="0"/>
                        </a:rPr>
                        <a:t> a</a:t>
                      </a:r>
                      <a:r>
                        <a:rPr lang="en-GB" sz="2400" dirty="0" smtClean="0">
                          <a:solidFill>
                            <a:schemeClr val="bg1"/>
                          </a:solidFill>
                          <a:effectLst/>
                          <a:latin typeface="+mn-lt"/>
                          <a:ea typeface="Times New Roman" panose="02020603050405020304" pitchFamily="18" charset="0"/>
                          <a:cs typeface="Arial" panose="020B0604020202020204" pitchFamily="34" charset="0"/>
                        </a:rPr>
                        <a:t> subset of patients from the intervention and comparator arms</a:t>
                      </a:r>
                    </a:p>
                    <a:p>
                      <a:pPr marL="0" marR="0" lvl="0" indent="0" algn="l" defTabSz="60961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baseline="0" dirty="0" smtClean="0">
                        <a:solidFill>
                          <a:schemeClr val="bg1"/>
                        </a:solidFill>
                        <a:effectLst/>
                        <a:latin typeface="+mn-lt"/>
                        <a:ea typeface="Times New Roman" panose="02020603050405020304" pitchFamily="18" charset="0"/>
                        <a:cs typeface="Arial" panose="020B0604020202020204" pitchFamily="34" charset="0"/>
                      </a:endParaRPr>
                    </a:p>
                    <a:p>
                      <a:pPr marL="0" marR="0" lvl="0" indent="0" algn="l" defTabSz="60961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dirty="0" smtClean="0">
                          <a:solidFill>
                            <a:schemeClr val="bg1"/>
                          </a:solidFill>
                          <a:effectLst/>
                          <a:latin typeface="+mn-lt"/>
                          <a:ea typeface="Times New Roman" panose="02020603050405020304" pitchFamily="18" charset="0"/>
                          <a:cs typeface="Arial" panose="020B0604020202020204" pitchFamily="34" charset="0"/>
                        </a:rPr>
                        <a:t>Aim</a:t>
                      </a:r>
                      <a:r>
                        <a:rPr lang="en-GB" sz="2400" baseline="0" dirty="0" smtClean="0">
                          <a:solidFill>
                            <a:schemeClr val="bg1"/>
                          </a:solidFill>
                          <a:effectLst/>
                          <a:latin typeface="+mn-lt"/>
                          <a:ea typeface="Times New Roman" panose="02020603050405020304" pitchFamily="18" charset="0"/>
                          <a:cs typeface="Arial" panose="020B0604020202020204" pitchFamily="34" charset="0"/>
                        </a:rPr>
                        <a:t> </a:t>
                      </a:r>
                    </a:p>
                    <a:p>
                      <a:pPr marL="342900" marR="0" lvl="0" indent="-342900" algn="l" defTabSz="6096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baseline="0" dirty="0" smtClean="0">
                          <a:solidFill>
                            <a:schemeClr val="bg1"/>
                          </a:solidFill>
                          <a:effectLst/>
                          <a:latin typeface="+mn-lt"/>
                          <a:ea typeface="Times New Roman" panose="02020603050405020304" pitchFamily="18" charset="0"/>
                          <a:cs typeface="Arial" panose="020B0604020202020204" pitchFamily="34" charset="0"/>
                        </a:rPr>
                        <a:t>T</a:t>
                      </a:r>
                      <a:r>
                        <a:rPr lang="en-GB" sz="2400" dirty="0" smtClean="0">
                          <a:solidFill>
                            <a:schemeClr val="bg1"/>
                          </a:solidFill>
                          <a:effectLst/>
                          <a:latin typeface="+mn-lt"/>
                          <a:ea typeface="Times New Roman" panose="02020603050405020304" pitchFamily="18" charset="0"/>
                          <a:cs typeface="Arial" panose="020B0604020202020204" pitchFamily="34" charset="0"/>
                        </a:rPr>
                        <a:t>o determine if there are differences in viral load</a:t>
                      </a:r>
                      <a:r>
                        <a:rPr lang="en-GB" sz="2400" baseline="0" dirty="0" smtClean="0">
                          <a:solidFill>
                            <a:schemeClr val="bg1"/>
                          </a:solidFill>
                          <a:effectLst/>
                          <a:latin typeface="+mn-lt"/>
                          <a:ea typeface="Times New Roman" panose="02020603050405020304" pitchFamily="18" charset="0"/>
                          <a:cs typeface="Arial" panose="020B0604020202020204" pitchFamily="34" charset="0"/>
                        </a:rPr>
                        <a:t> among</a:t>
                      </a:r>
                      <a:r>
                        <a:rPr lang="en-GB" sz="2400" dirty="0" smtClean="0">
                          <a:solidFill>
                            <a:schemeClr val="bg1"/>
                          </a:solidFill>
                          <a:effectLst/>
                          <a:latin typeface="+mn-lt"/>
                          <a:ea typeface="Times New Roman" panose="02020603050405020304" pitchFamily="18" charset="0"/>
                          <a:cs typeface="Arial" panose="020B0604020202020204" pitchFamily="34" charset="0"/>
                        </a:rPr>
                        <a:t> participants</a:t>
                      </a:r>
                      <a:r>
                        <a:rPr lang="en-GB" sz="2400" baseline="0" dirty="0" smtClean="0">
                          <a:solidFill>
                            <a:schemeClr val="bg1"/>
                          </a:solidFill>
                          <a:effectLst/>
                          <a:latin typeface="+mn-lt"/>
                          <a:ea typeface="Times New Roman" panose="02020603050405020304" pitchFamily="18" charset="0"/>
                          <a:cs typeface="Arial" panose="020B0604020202020204" pitchFamily="34" charset="0"/>
                        </a:rPr>
                        <a:t> in the treatment versus usual care arms</a:t>
                      </a:r>
                      <a:r>
                        <a:rPr lang="en-GB" sz="2400" dirty="0" smtClean="0">
                          <a:solidFill>
                            <a:schemeClr val="bg1"/>
                          </a:solidFill>
                          <a:effectLst/>
                          <a:latin typeface="+mn-lt"/>
                          <a:ea typeface="Times New Roman" panose="02020603050405020304" pitchFamily="18" charset="0"/>
                          <a:cs typeface="Arial" panose="020B0604020202020204" pitchFamily="34" charset="0"/>
                        </a:rPr>
                        <a:t> </a:t>
                      </a:r>
                    </a:p>
                    <a:p>
                      <a:pPr marL="342900" marR="0" lvl="0" indent="-342900" algn="l" defTabSz="60961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smtClean="0">
                          <a:solidFill>
                            <a:schemeClr val="bg1"/>
                          </a:solidFill>
                          <a:effectLst/>
                          <a:latin typeface="+mn-lt"/>
                          <a:ea typeface="Times New Roman" panose="02020603050405020304" pitchFamily="18" charset="0"/>
                          <a:cs typeface="Arial" panose="020B0604020202020204" pitchFamily="34" charset="0"/>
                        </a:rPr>
                        <a:t>To identify any common genetic mutations in patients receiving novel antiviral(s)</a:t>
                      </a:r>
                    </a:p>
                    <a:p>
                      <a:pPr marL="0" marR="0" lvl="0" indent="0" algn="l" defTabSz="60961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smtClean="0">
                        <a:solidFill>
                          <a:schemeClr val="bg1"/>
                        </a:solidFill>
                        <a:effectLst/>
                        <a:latin typeface="+mn-lt"/>
                        <a:ea typeface="Times New Roman" panose="02020603050405020304" pitchFamily="18" charset="0"/>
                        <a:cs typeface="Arial" panose="020B0604020202020204" pitchFamily="34" charset="0"/>
                      </a:endParaRPr>
                    </a:p>
                    <a:p>
                      <a:pPr marL="0" marR="0" lvl="0" indent="0" algn="l" defTabSz="60961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400" dirty="0">
                        <a:solidFill>
                          <a:schemeClr val="bg1"/>
                        </a:solidFill>
                        <a:effectLst/>
                        <a:latin typeface="+mn-lt"/>
                        <a:ea typeface="Times New Roman" panose="02020603050405020304" pitchFamily="18" charset="0"/>
                        <a:cs typeface="Arial" panose="020B0604020202020204" pitchFamily="34" charset="0"/>
                      </a:endParaRPr>
                    </a:p>
                  </a:txBody>
                  <a:tcPr marL="68580" marR="68580" marT="0" marB="0" anchor="ctr">
                    <a:solidFill>
                      <a:schemeClr val="accent1">
                        <a:lumMod val="75000"/>
                      </a:schemeClr>
                    </a:solidFill>
                  </a:tcPr>
                </a:tc>
                <a:extLst>
                  <a:ext uri="{0D108BD9-81ED-4DB2-BD59-A6C34878D82A}">
                    <a16:rowId xmlns:a16="http://schemas.microsoft.com/office/drawing/2014/main" val="3285347195"/>
                  </a:ext>
                </a:extLst>
              </a:tr>
            </a:tbl>
          </a:graphicData>
        </a:graphic>
      </p:graphicFrame>
    </p:spTree>
    <p:extLst>
      <p:ext uri="{BB962C8B-B14F-4D97-AF65-F5344CB8AC3E}">
        <p14:creationId xmlns:p14="http://schemas.microsoft.com/office/powerpoint/2010/main" val="2792432148"/>
      </p:ext>
    </p:extLst>
  </p:cSld>
  <p:clrMapOvr>
    <a:masterClrMapping/>
  </p:clrMapOvr>
  <mc:AlternateContent xmlns:mc="http://schemas.openxmlformats.org/markup-compatibility/2006" xmlns:p14="http://schemas.microsoft.com/office/powerpoint/2010/main">
    <mc:Choice Requires="p14">
      <p:transition spd="slow" p14:dur="2000" advTm="19273"/>
    </mc:Choice>
    <mc:Fallback xmlns="">
      <p:transition spd="slow" advTm="1927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65DCD-D21F-4E76-831E-76B46C7800F8}"/>
              </a:ext>
            </a:extLst>
          </p:cNvPr>
          <p:cNvSpPr/>
          <p:nvPr/>
        </p:nvSpPr>
        <p:spPr>
          <a:xfrm>
            <a:off x="0" y="1130703"/>
            <a:ext cx="12192000" cy="553998"/>
          </a:xfrm>
          <a:prstGeom prst="rect">
            <a:avLst/>
          </a:prstGeom>
        </p:spPr>
        <p:txBody>
          <a:bodyPr wrap="square">
            <a:spAutoFit/>
          </a:bodyPr>
          <a:lstStyle/>
          <a:p>
            <a:pPr>
              <a:spcAft>
                <a:spcPts val="600"/>
              </a:spcAft>
            </a:pPr>
            <a:r>
              <a:rPr lang="en-GB" sz="3000" dirty="0">
                <a:solidFill>
                  <a:schemeClr val="bg1"/>
                </a:solidFill>
              </a:rPr>
              <a:t>In the first instance, PANORAMIC </a:t>
            </a:r>
            <a:r>
              <a:rPr lang="en-GB" sz="3000" dirty="0" smtClean="0">
                <a:solidFill>
                  <a:schemeClr val="bg1"/>
                </a:solidFill>
              </a:rPr>
              <a:t>looked </a:t>
            </a:r>
            <a:r>
              <a:rPr lang="en-GB" sz="3000" dirty="0" smtClean="0">
                <a:solidFill>
                  <a:schemeClr val="bg1"/>
                </a:solidFill>
              </a:rPr>
              <a:t>at</a:t>
            </a:r>
            <a:r>
              <a:rPr lang="en-GB" sz="3000" dirty="0">
                <a:solidFill>
                  <a:schemeClr val="bg1"/>
                </a:solidFill>
              </a:rPr>
              <a:t>:</a:t>
            </a:r>
            <a:endParaRPr lang="en-GB" sz="2000" dirty="0">
              <a:solidFill>
                <a:schemeClr val="bg1"/>
              </a:solidFill>
            </a:endParaRPr>
          </a:p>
        </p:txBody>
      </p:sp>
      <p:sp>
        <p:nvSpPr>
          <p:cNvPr id="3" name="Rectangle 2">
            <a:extLst>
              <a:ext uri="{FF2B5EF4-FFF2-40B4-BE49-F238E27FC236}">
                <a16:creationId xmlns:a16="http://schemas.microsoft.com/office/drawing/2014/main" id="{AA95E57A-5735-452A-99A6-1C5E05B06C64}"/>
              </a:ext>
            </a:extLst>
          </p:cNvPr>
          <p:cNvSpPr/>
          <p:nvPr/>
        </p:nvSpPr>
        <p:spPr>
          <a:xfrm>
            <a:off x="1843222" y="2900466"/>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t>Usual Care </a:t>
            </a:r>
          </a:p>
        </p:txBody>
      </p:sp>
      <p:sp>
        <p:nvSpPr>
          <p:cNvPr id="4" name="Rectangle 3">
            <a:extLst>
              <a:ext uri="{FF2B5EF4-FFF2-40B4-BE49-F238E27FC236}">
                <a16:creationId xmlns:a16="http://schemas.microsoft.com/office/drawing/2014/main" id="{94414502-C9ED-4811-96C5-5F110873D5AD}"/>
              </a:ext>
            </a:extLst>
          </p:cNvPr>
          <p:cNvSpPr/>
          <p:nvPr/>
        </p:nvSpPr>
        <p:spPr>
          <a:xfrm>
            <a:off x="7027971" y="2854048"/>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t>Usual Care Plus </a:t>
            </a:r>
            <a:r>
              <a:rPr lang="en-GB" sz="3600" dirty="0" err="1"/>
              <a:t>Molnupiravir</a:t>
            </a:r>
            <a:endParaRPr lang="en-GB" sz="3600" dirty="0"/>
          </a:p>
        </p:txBody>
      </p:sp>
      <p:sp>
        <p:nvSpPr>
          <p:cNvPr id="5" name="TextBox 4">
            <a:extLst>
              <a:ext uri="{FF2B5EF4-FFF2-40B4-BE49-F238E27FC236}">
                <a16:creationId xmlns:a16="http://schemas.microsoft.com/office/drawing/2014/main" id="{8A053B2E-7780-4C27-A6C1-5358B98A03C2}"/>
              </a:ext>
            </a:extLst>
          </p:cNvPr>
          <p:cNvSpPr txBox="1"/>
          <p:nvPr/>
        </p:nvSpPr>
        <p:spPr>
          <a:xfrm>
            <a:off x="5305295" y="3560838"/>
            <a:ext cx="685196" cy="523220"/>
          </a:xfrm>
          <a:prstGeom prst="rect">
            <a:avLst/>
          </a:prstGeom>
          <a:noFill/>
        </p:spPr>
        <p:txBody>
          <a:bodyPr wrap="square" rtlCol="0">
            <a:spAutoFit/>
          </a:bodyPr>
          <a:lstStyle/>
          <a:p>
            <a:r>
              <a:rPr lang="en-GB" sz="2800" dirty="0">
                <a:solidFill>
                  <a:schemeClr val="bg1"/>
                </a:solidFill>
              </a:rPr>
              <a:t>Vs</a:t>
            </a:r>
            <a:endParaRPr lang="en-US" sz="2800" dirty="0">
              <a:solidFill>
                <a:schemeClr val="bg1"/>
              </a:solidFill>
            </a:endParaRPr>
          </a:p>
        </p:txBody>
      </p:sp>
    </p:spTree>
    <p:extLst>
      <p:ext uri="{BB962C8B-B14F-4D97-AF65-F5344CB8AC3E}">
        <p14:creationId xmlns:p14="http://schemas.microsoft.com/office/powerpoint/2010/main" val="3999953911"/>
      </p:ext>
    </p:extLst>
  </p:cSld>
  <p:clrMapOvr>
    <a:masterClrMapping/>
  </p:clrMapOvr>
  <mc:AlternateContent xmlns:mc="http://schemas.openxmlformats.org/markup-compatibility/2006" xmlns:p14="http://schemas.microsoft.com/office/powerpoint/2010/main">
    <mc:Choice Requires="p14">
      <p:transition spd="slow" p14:dur="2000" advTm="8020"/>
    </mc:Choice>
    <mc:Fallback xmlns="">
      <p:transition spd="slow" advTm="802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65DCD-D21F-4E76-831E-76B46C7800F8}"/>
              </a:ext>
            </a:extLst>
          </p:cNvPr>
          <p:cNvSpPr/>
          <p:nvPr/>
        </p:nvSpPr>
        <p:spPr>
          <a:xfrm>
            <a:off x="0" y="1130703"/>
            <a:ext cx="12192000" cy="553998"/>
          </a:xfrm>
          <a:prstGeom prst="rect">
            <a:avLst/>
          </a:prstGeom>
        </p:spPr>
        <p:txBody>
          <a:bodyPr wrap="square">
            <a:spAutoFit/>
          </a:bodyPr>
          <a:lstStyle/>
          <a:p>
            <a:pPr>
              <a:spcAft>
                <a:spcPts val="600"/>
              </a:spcAft>
            </a:pPr>
            <a:r>
              <a:rPr lang="en-GB" sz="3000" dirty="0" smtClean="0">
                <a:solidFill>
                  <a:schemeClr val="bg1"/>
                </a:solidFill>
              </a:rPr>
              <a:t>Currently we are looking </a:t>
            </a:r>
            <a:r>
              <a:rPr lang="en-GB" sz="3000" dirty="0" smtClean="0">
                <a:solidFill>
                  <a:schemeClr val="bg1"/>
                </a:solidFill>
              </a:rPr>
              <a:t>at</a:t>
            </a:r>
            <a:r>
              <a:rPr lang="en-GB" sz="3000" dirty="0">
                <a:solidFill>
                  <a:schemeClr val="bg1"/>
                </a:solidFill>
              </a:rPr>
              <a:t>:</a:t>
            </a:r>
            <a:endParaRPr lang="en-GB" sz="2000" dirty="0">
              <a:solidFill>
                <a:schemeClr val="bg1"/>
              </a:solidFill>
            </a:endParaRPr>
          </a:p>
        </p:txBody>
      </p:sp>
      <p:sp>
        <p:nvSpPr>
          <p:cNvPr id="3" name="Rectangle 2">
            <a:extLst>
              <a:ext uri="{FF2B5EF4-FFF2-40B4-BE49-F238E27FC236}">
                <a16:creationId xmlns:a16="http://schemas.microsoft.com/office/drawing/2014/main" id="{AA95E57A-5735-452A-99A6-1C5E05B06C64}"/>
              </a:ext>
            </a:extLst>
          </p:cNvPr>
          <p:cNvSpPr/>
          <p:nvPr/>
        </p:nvSpPr>
        <p:spPr>
          <a:xfrm>
            <a:off x="1843222" y="2900466"/>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t>Usual Care </a:t>
            </a:r>
          </a:p>
        </p:txBody>
      </p:sp>
      <p:sp>
        <p:nvSpPr>
          <p:cNvPr id="4" name="Rectangle 3">
            <a:extLst>
              <a:ext uri="{FF2B5EF4-FFF2-40B4-BE49-F238E27FC236}">
                <a16:creationId xmlns:a16="http://schemas.microsoft.com/office/drawing/2014/main" id="{94414502-C9ED-4811-96C5-5F110873D5AD}"/>
              </a:ext>
            </a:extLst>
          </p:cNvPr>
          <p:cNvSpPr/>
          <p:nvPr/>
        </p:nvSpPr>
        <p:spPr>
          <a:xfrm>
            <a:off x="7027971" y="2854048"/>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a:t>Usual Care Plus </a:t>
            </a:r>
            <a:r>
              <a:rPr lang="en-GB" sz="3600" dirty="0" err="1" smtClean="0"/>
              <a:t>Paxlovid</a:t>
            </a:r>
            <a:endParaRPr lang="en-GB" sz="3600" dirty="0"/>
          </a:p>
        </p:txBody>
      </p:sp>
      <p:sp>
        <p:nvSpPr>
          <p:cNvPr id="5" name="TextBox 4">
            <a:extLst>
              <a:ext uri="{FF2B5EF4-FFF2-40B4-BE49-F238E27FC236}">
                <a16:creationId xmlns:a16="http://schemas.microsoft.com/office/drawing/2014/main" id="{8A053B2E-7780-4C27-A6C1-5358B98A03C2}"/>
              </a:ext>
            </a:extLst>
          </p:cNvPr>
          <p:cNvSpPr txBox="1"/>
          <p:nvPr/>
        </p:nvSpPr>
        <p:spPr>
          <a:xfrm>
            <a:off x="5305295" y="3560838"/>
            <a:ext cx="685196" cy="523220"/>
          </a:xfrm>
          <a:prstGeom prst="rect">
            <a:avLst/>
          </a:prstGeom>
          <a:noFill/>
        </p:spPr>
        <p:txBody>
          <a:bodyPr wrap="square" rtlCol="0">
            <a:spAutoFit/>
          </a:bodyPr>
          <a:lstStyle/>
          <a:p>
            <a:r>
              <a:rPr lang="en-GB" sz="2800" dirty="0">
                <a:solidFill>
                  <a:schemeClr val="bg1"/>
                </a:solidFill>
              </a:rPr>
              <a:t>Vs</a:t>
            </a:r>
            <a:endParaRPr lang="en-US" sz="2800" dirty="0">
              <a:solidFill>
                <a:schemeClr val="bg1"/>
              </a:solidFill>
            </a:endParaRPr>
          </a:p>
        </p:txBody>
      </p:sp>
    </p:spTree>
    <p:extLst>
      <p:ext uri="{BB962C8B-B14F-4D97-AF65-F5344CB8AC3E}">
        <p14:creationId xmlns:p14="http://schemas.microsoft.com/office/powerpoint/2010/main" val="3058849683"/>
      </p:ext>
    </p:extLst>
  </p:cSld>
  <p:clrMapOvr>
    <a:masterClrMapping/>
  </p:clrMapOvr>
  <mc:AlternateContent xmlns:mc="http://schemas.openxmlformats.org/markup-compatibility/2006" xmlns:p14="http://schemas.microsoft.com/office/powerpoint/2010/main">
    <mc:Choice Requires="p14">
      <p:transition spd="slow" p14:dur="2000" advTm="8020"/>
    </mc:Choice>
    <mc:Fallback xmlns="">
      <p:transition spd="slow" advTm="802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27293-EE76-4102-B623-74EEC23F6893}"/>
              </a:ext>
            </a:extLst>
          </p:cNvPr>
          <p:cNvSpPr/>
          <p:nvPr/>
        </p:nvSpPr>
        <p:spPr>
          <a:xfrm>
            <a:off x="0" y="859770"/>
            <a:ext cx="12192000" cy="969496"/>
          </a:xfrm>
          <a:prstGeom prst="rect">
            <a:avLst/>
          </a:prstGeom>
        </p:spPr>
        <p:txBody>
          <a:bodyPr wrap="square">
            <a:spAutoFit/>
          </a:bodyPr>
          <a:lstStyle/>
          <a:p>
            <a:pPr>
              <a:spcAft>
                <a:spcPts val="600"/>
              </a:spcAft>
            </a:pPr>
            <a:endParaRPr lang="en-GB" sz="2600" b="1" dirty="0" smtClean="0">
              <a:solidFill>
                <a:schemeClr val="bg1"/>
              </a:solidFill>
            </a:endParaRPr>
          </a:p>
          <a:p>
            <a:pPr>
              <a:spcAft>
                <a:spcPts val="600"/>
              </a:spcAft>
            </a:pPr>
            <a:r>
              <a:rPr lang="en-GB" sz="2600" b="1" dirty="0" smtClean="0">
                <a:solidFill>
                  <a:schemeClr val="bg1"/>
                </a:solidFill>
              </a:rPr>
              <a:t>Trial </a:t>
            </a:r>
            <a:r>
              <a:rPr lang="en-GB" sz="2600" b="1" dirty="0">
                <a:solidFill>
                  <a:schemeClr val="bg1"/>
                </a:solidFill>
              </a:rPr>
              <a:t>Medication</a:t>
            </a:r>
            <a:r>
              <a:rPr lang="en-GB" sz="2600" b="1" dirty="0" smtClean="0">
                <a:solidFill>
                  <a:schemeClr val="bg1"/>
                </a:solidFill>
              </a:rPr>
              <a:t>: </a:t>
            </a:r>
            <a:r>
              <a:rPr lang="en-GB" sz="2600" b="1" dirty="0" err="1" smtClean="0">
                <a:solidFill>
                  <a:schemeClr val="bg1"/>
                </a:solidFill>
              </a:rPr>
              <a:t>Paxlovid</a:t>
            </a:r>
            <a:endParaRPr lang="en-GB" sz="2000" dirty="0">
              <a:solidFill>
                <a:schemeClr val="bg1"/>
              </a:solidFill>
            </a:endParaRPr>
          </a:p>
        </p:txBody>
      </p:sp>
      <p:sp>
        <p:nvSpPr>
          <p:cNvPr id="5" name="Rectangle 2">
            <a:extLst>
              <a:ext uri="{FF2B5EF4-FFF2-40B4-BE49-F238E27FC236}">
                <a16:creationId xmlns:a16="http://schemas.microsoft.com/office/drawing/2014/main" id="{E05D8277-C2AD-4E7F-85E6-B196FA1B820D}"/>
              </a:ext>
            </a:extLst>
          </p:cNvPr>
          <p:cNvSpPr>
            <a:spLocks noChangeArrowheads="1"/>
          </p:cNvSpPr>
          <p:nvPr/>
        </p:nvSpPr>
        <p:spPr bwMode="auto">
          <a:xfrm>
            <a:off x="790222" y="2235676"/>
            <a:ext cx="10611555"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Aft>
                <a:spcPts val="600"/>
              </a:spcAft>
            </a:pPr>
            <a:r>
              <a:rPr lang="en-GB" sz="2400" dirty="0">
                <a:solidFill>
                  <a:schemeClr val="bg1"/>
                </a:solidFill>
                <a:latin typeface="+mj-lt"/>
                <a:cs typeface="Times New Roman" panose="02020603050405020304" pitchFamily="18" charset="0"/>
              </a:rPr>
              <a:t>C</a:t>
            </a:r>
            <a:r>
              <a:rPr lang="en-GB" sz="2400" dirty="0" smtClean="0">
                <a:solidFill>
                  <a:schemeClr val="bg1"/>
                </a:solidFill>
                <a:latin typeface="+mj-lt"/>
                <a:cs typeface="Times New Roman" panose="02020603050405020304" pitchFamily="18" charset="0"/>
              </a:rPr>
              <a:t>onsists </a:t>
            </a:r>
            <a:r>
              <a:rPr lang="en-GB" sz="2400" dirty="0">
                <a:solidFill>
                  <a:schemeClr val="bg1"/>
                </a:solidFill>
                <a:latin typeface="+mj-lt"/>
                <a:cs typeface="Times New Roman" panose="02020603050405020304" pitchFamily="18" charset="0"/>
              </a:rPr>
              <a:t>of </a:t>
            </a:r>
            <a:r>
              <a:rPr lang="en-GB" sz="2400" dirty="0" err="1" smtClean="0">
                <a:solidFill>
                  <a:schemeClr val="bg1"/>
                </a:solidFill>
                <a:latin typeface="+mj-lt"/>
                <a:cs typeface="Times New Roman" panose="02020603050405020304" pitchFamily="18" charset="0"/>
              </a:rPr>
              <a:t>Nirmatrelvir</a:t>
            </a:r>
            <a:r>
              <a:rPr lang="en-GB" sz="2400" dirty="0" smtClean="0">
                <a:solidFill>
                  <a:schemeClr val="bg1"/>
                </a:solidFill>
                <a:latin typeface="+mj-lt"/>
                <a:cs typeface="Times New Roman" panose="02020603050405020304" pitchFamily="18" charset="0"/>
              </a:rPr>
              <a:t> tablets </a:t>
            </a:r>
            <a:r>
              <a:rPr lang="en-GB" sz="2400" dirty="0">
                <a:solidFill>
                  <a:schemeClr val="bg1"/>
                </a:solidFill>
                <a:latin typeface="+mj-lt"/>
                <a:cs typeface="Times New Roman" panose="02020603050405020304" pitchFamily="18" charset="0"/>
              </a:rPr>
              <a:t>and </a:t>
            </a:r>
            <a:r>
              <a:rPr lang="en-GB" sz="2400" dirty="0" smtClean="0">
                <a:solidFill>
                  <a:schemeClr val="bg1"/>
                </a:solidFill>
                <a:latin typeface="+mj-lt"/>
                <a:cs typeface="Times New Roman" panose="02020603050405020304" pitchFamily="18" charset="0"/>
              </a:rPr>
              <a:t>Ritonavir tablets</a:t>
            </a:r>
            <a:endParaRPr lang="en-GB" sz="2400" dirty="0">
              <a:solidFill>
                <a:schemeClr val="bg1"/>
              </a:solidFill>
              <a:latin typeface="+mj-lt"/>
              <a:cs typeface="Times New Roman" panose="02020603050405020304" pitchFamily="18" charset="0"/>
            </a:endParaRPr>
          </a:p>
          <a:p>
            <a:pPr eaLnBrk="0" fontAlgn="base" hangingPunct="0">
              <a:spcAft>
                <a:spcPts val="600"/>
              </a:spcAft>
            </a:pPr>
            <a:endParaRPr lang="en-GB" sz="2400" dirty="0" smtClean="0">
              <a:solidFill>
                <a:schemeClr val="bg1"/>
              </a:solidFill>
              <a:latin typeface="+mj-lt"/>
              <a:cs typeface="Times New Roman" panose="02020603050405020304" pitchFamily="18" charset="0"/>
            </a:endParaRPr>
          </a:p>
          <a:p>
            <a:pPr marL="342900" indent="-342900" eaLnBrk="0" fontAlgn="base" hangingPunct="0">
              <a:spcAft>
                <a:spcPts val="600"/>
              </a:spcAft>
              <a:buFont typeface="Arial" panose="020B0604020202020204" pitchFamily="34" charset="0"/>
              <a:buChar char="•"/>
            </a:pPr>
            <a:r>
              <a:rPr lang="en-GB" sz="2400" dirty="0" err="1" smtClean="0">
                <a:solidFill>
                  <a:schemeClr val="bg1"/>
                </a:solidFill>
                <a:latin typeface="+mj-lt"/>
                <a:cs typeface="Times New Roman" panose="02020603050405020304" pitchFamily="18" charset="0"/>
              </a:rPr>
              <a:t>Nirmatrelvir</a:t>
            </a:r>
            <a:r>
              <a:rPr lang="en-GB" sz="2400" dirty="0" smtClean="0">
                <a:solidFill>
                  <a:schemeClr val="bg1"/>
                </a:solidFill>
                <a:latin typeface="+mj-lt"/>
                <a:cs typeface="Times New Roman" panose="02020603050405020304" pitchFamily="18" charset="0"/>
              </a:rPr>
              <a:t> - oral </a:t>
            </a:r>
            <a:r>
              <a:rPr lang="en-GB" sz="2400" dirty="0">
                <a:solidFill>
                  <a:schemeClr val="bg1"/>
                </a:solidFill>
                <a:latin typeface="+mj-lt"/>
                <a:cs typeface="Times New Roman" panose="02020603050405020304" pitchFamily="18" charset="0"/>
              </a:rPr>
              <a:t>antiviral </a:t>
            </a:r>
            <a:r>
              <a:rPr lang="en-GB" sz="2400" dirty="0" smtClean="0">
                <a:solidFill>
                  <a:schemeClr val="bg1"/>
                </a:solidFill>
                <a:latin typeface="+mj-lt"/>
                <a:cs typeface="Times New Roman" panose="02020603050405020304" pitchFamily="18" charset="0"/>
              </a:rPr>
              <a:t>developed </a:t>
            </a:r>
            <a:r>
              <a:rPr lang="en-GB" sz="2400" dirty="0">
                <a:solidFill>
                  <a:schemeClr val="bg1"/>
                </a:solidFill>
                <a:latin typeface="+mj-lt"/>
                <a:cs typeface="Times New Roman" panose="02020603050405020304" pitchFamily="18" charset="0"/>
              </a:rPr>
              <a:t>specifically for treatment of COVID-19. I</a:t>
            </a:r>
            <a:r>
              <a:rPr lang="en-GB" sz="2400" dirty="0" smtClean="0">
                <a:solidFill>
                  <a:schemeClr val="bg1"/>
                </a:solidFill>
                <a:latin typeface="+mj-lt"/>
                <a:cs typeface="Times New Roman" panose="02020603050405020304" pitchFamily="18" charset="0"/>
              </a:rPr>
              <a:t>nhibits </a:t>
            </a:r>
            <a:r>
              <a:rPr lang="en-GB" sz="2400" dirty="0">
                <a:solidFill>
                  <a:schemeClr val="bg1"/>
                </a:solidFill>
                <a:latin typeface="+mj-lt"/>
                <a:cs typeface="Times New Roman" panose="02020603050405020304" pitchFamily="18" charset="0"/>
              </a:rPr>
              <a:t>the SARS-CoV-2 3CL protease, thereby preventing viral </a:t>
            </a:r>
            <a:r>
              <a:rPr lang="en-GB" sz="2400" dirty="0" smtClean="0">
                <a:solidFill>
                  <a:schemeClr val="bg1"/>
                </a:solidFill>
                <a:latin typeface="+mj-lt"/>
                <a:cs typeface="Times New Roman" panose="02020603050405020304" pitchFamily="18" charset="0"/>
              </a:rPr>
              <a:t>replication</a:t>
            </a:r>
            <a:endParaRPr lang="en-GB" sz="2400" dirty="0">
              <a:solidFill>
                <a:schemeClr val="bg1"/>
              </a:solidFill>
              <a:latin typeface="+mj-lt"/>
              <a:cs typeface="Times New Roman" panose="02020603050405020304" pitchFamily="18" charset="0"/>
            </a:endParaRPr>
          </a:p>
          <a:p>
            <a:pPr marL="342900" indent="-342900" eaLnBrk="0" fontAlgn="base" hangingPunct="0">
              <a:spcAft>
                <a:spcPts val="600"/>
              </a:spcAft>
              <a:buFont typeface="Arial" panose="020B0604020202020204" pitchFamily="34" charset="0"/>
              <a:buChar char="•"/>
            </a:pPr>
            <a:endParaRPr lang="en-GB" sz="2400" dirty="0" smtClean="0">
              <a:solidFill>
                <a:schemeClr val="bg1"/>
              </a:solidFill>
              <a:latin typeface="+mj-lt"/>
              <a:cs typeface="Times New Roman" panose="02020603050405020304" pitchFamily="18" charset="0"/>
            </a:endParaRPr>
          </a:p>
          <a:p>
            <a:pPr marL="342900" indent="-342900" eaLnBrk="0" fontAlgn="base" hangingPunct="0">
              <a:spcAft>
                <a:spcPts val="600"/>
              </a:spcAft>
              <a:buFont typeface="Arial" panose="020B0604020202020204" pitchFamily="34" charset="0"/>
              <a:buChar char="•"/>
            </a:pPr>
            <a:r>
              <a:rPr lang="en-GB" sz="2400" dirty="0" smtClean="0">
                <a:solidFill>
                  <a:schemeClr val="bg1"/>
                </a:solidFill>
                <a:latin typeface="+mj-lt"/>
                <a:cs typeface="Times New Roman" panose="02020603050405020304" pitchFamily="18" charset="0"/>
              </a:rPr>
              <a:t>Ritonavir - inhibits </a:t>
            </a:r>
            <a:r>
              <a:rPr lang="en-GB" sz="2400" dirty="0">
                <a:solidFill>
                  <a:schemeClr val="bg1"/>
                </a:solidFill>
                <a:latin typeface="+mj-lt"/>
                <a:cs typeface="Times New Roman" panose="02020603050405020304" pitchFamily="18" charset="0"/>
              </a:rPr>
              <a:t>CYP3A-mediated metabolism of </a:t>
            </a:r>
            <a:r>
              <a:rPr lang="en-GB" sz="2400" dirty="0" err="1" smtClean="0">
                <a:solidFill>
                  <a:schemeClr val="bg1"/>
                </a:solidFill>
                <a:latin typeface="+mj-lt"/>
                <a:cs typeface="Times New Roman" panose="02020603050405020304" pitchFamily="18" charset="0"/>
              </a:rPr>
              <a:t>Nirmatrelvir</a:t>
            </a:r>
            <a:r>
              <a:rPr lang="en-GB" sz="2400" dirty="0" smtClean="0">
                <a:solidFill>
                  <a:schemeClr val="bg1"/>
                </a:solidFill>
                <a:latin typeface="+mj-lt"/>
                <a:cs typeface="Times New Roman" panose="02020603050405020304" pitchFamily="18" charset="0"/>
              </a:rPr>
              <a:t> thereby increasing plasma concentrations </a:t>
            </a:r>
            <a:r>
              <a:rPr lang="en-GB" sz="2400" dirty="0">
                <a:solidFill>
                  <a:schemeClr val="bg1"/>
                </a:solidFill>
                <a:latin typeface="+mj-lt"/>
                <a:cs typeface="Times New Roman" panose="02020603050405020304" pitchFamily="18" charset="0"/>
              </a:rPr>
              <a:t>of </a:t>
            </a:r>
            <a:r>
              <a:rPr lang="en-GB" sz="2400" dirty="0" err="1" smtClean="0">
                <a:solidFill>
                  <a:schemeClr val="bg1"/>
                </a:solidFill>
                <a:latin typeface="+mj-lt"/>
                <a:cs typeface="Times New Roman" panose="02020603050405020304" pitchFamily="18" charset="0"/>
              </a:rPr>
              <a:t>Nirmatrelvir</a:t>
            </a:r>
            <a:r>
              <a:rPr lang="en-GB" sz="2400" dirty="0" smtClean="0">
                <a:solidFill>
                  <a:schemeClr val="bg1"/>
                </a:solidFill>
                <a:latin typeface="+mj-lt"/>
                <a:cs typeface="Times New Roman" panose="02020603050405020304" pitchFamily="18" charset="0"/>
              </a:rPr>
              <a:t> </a:t>
            </a:r>
            <a:r>
              <a:rPr lang="en-GB" sz="2400" dirty="0">
                <a:solidFill>
                  <a:schemeClr val="bg1"/>
                </a:solidFill>
                <a:latin typeface="+mj-lt"/>
                <a:cs typeface="Times New Roman" panose="02020603050405020304" pitchFamily="18" charset="0"/>
              </a:rPr>
              <a:t>to therapeutic </a:t>
            </a:r>
            <a:r>
              <a:rPr lang="en-GB" sz="2400" dirty="0" smtClean="0">
                <a:solidFill>
                  <a:schemeClr val="bg1"/>
                </a:solidFill>
                <a:latin typeface="+mj-lt"/>
                <a:cs typeface="Times New Roman" panose="02020603050405020304" pitchFamily="18" charset="0"/>
              </a:rPr>
              <a:t>levels</a:t>
            </a:r>
            <a:endParaRPr lang="en-GB" sz="24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596341239"/>
      </p:ext>
    </p:extLst>
  </p:cSld>
  <p:clrMapOvr>
    <a:masterClrMapping/>
  </p:clrMapOvr>
  <mc:AlternateContent xmlns:mc="http://schemas.openxmlformats.org/markup-compatibility/2006" xmlns:p14="http://schemas.microsoft.com/office/powerpoint/2010/main">
    <mc:Choice Requires="p14">
      <p:transition spd="slow" p14:dur="2000" advTm="51205"/>
    </mc:Choice>
    <mc:Fallback xmlns="">
      <p:transition spd="slow" advTm="51205"/>
    </mc:Fallback>
  </mc:AlternateContent>
  <p:timing>
    <p:tnLst>
      <p:par>
        <p:cTn id="1" dur="indefinite" restart="never" nodeType="tmRoot"/>
      </p:par>
    </p:tnLst>
  </p:timing>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F46D077191524789927868CF947692" ma:contentTypeVersion="13" ma:contentTypeDescription="Create a new document." ma:contentTypeScope="" ma:versionID="1c89d8b65d6af566f4138696f64e6e03">
  <xsd:schema xmlns:xsd="http://www.w3.org/2001/XMLSchema" xmlns:xs="http://www.w3.org/2001/XMLSchema" xmlns:p="http://schemas.microsoft.com/office/2006/metadata/properties" xmlns:ns3="adcfa805-e237-4af0-86e0-efffb5656f00" xmlns:ns4="2bb55023-286f-46d7-8b8e-5a79189d33e9" targetNamespace="http://schemas.microsoft.com/office/2006/metadata/properties" ma:root="true" ma:fieldsID="b79b85f85e674403caa4be89cd386913" ns3:_="" ns4:_="">
    <xsd:import namespace="adcfa805-e237-4af0-86e0-efffb5656f00"/>
    <xsd:import namespace="2bb55023-286f-46d7-8b8e-5a79189d33e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cfa805-e237-4af0-86e0-efffb5656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b55023-286f-46d7-8b8e-5a79189d33e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A5965D-1131-43CC-B691-607683742742}">
  <ds:schemaRefs>
    <ds:schemaRef ds:uri="http://schemas.microsoft.com/sharepoint/v3/contenttype/forms"/>
  </ds:schemaRefs>
</ds:datastoreItem>
</file>

<file path=customXml/itemProps2.xml><?xml version="1.0" encoding="utf-8"?>
<ds:datastoreItem xmlns:ds="http://schemas.openxmlformats.org/officeDocument/2006/customXml" ds:itemID="{EBD765F3-EA93-4A0A-B440-9DFFB0D75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cfa805-e237-4af0-86e0-efffb5656f00"/>
    <ds:schemaRef ds:uri="2bb55023-286f-46d7-8b8e-5a79189d33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DE1898-EE5E-4222-9CBF-ADE6AE7ECD1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bb55023-286f-46d7-8b8e-5a79189d33e9"/>
    <ds:schemaRef ds:uri="http://purl.org/dc/elements/1.1/"/>
    <ds:schemaRef ds:uri="http://schemas.microsoft.com/office/2006/metadata/properties"/>
    <ds:schemaRef ds:uri="adcfa805-e237-4af0-86e0-efffb5656f0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6618</TotalTime>
  <Words>2347</Words>
  <Application>Microsoft Office PowerPoint</Application>
  <PresentationFormat>Widescreen</PresentationFormat>
  <Paragraphs>295</Paragraphs>
  <Slides>32</Slides>
  <Notes>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32</vt:i4>
      </vt:variant>
    </vt:vector>
  </HeadingPairs>
  <TitlesOfParts>
    <vt:vector size="40" baseType="lpstr">
      <vt:lpstr>Times New Roman</vt:lpstr>
      <vt:lpstr>Arial</vt:lpstr>
      <vt:lpstr>Calibri</vt:lpstr>
      <vt:lpstr>Wingdings</vt:lpstr>
      <vt:lpstr>Opening slide</vt:lpstr>
      <vt:lpstr>1_Opening slide</vt:lpstr>
      <vt:lpstr>1_Text slide</vt:lpstr>
      <vt:lpstr>2_Text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 - Platform Randomised trial of INterventions against COVID-19 In older peoPLE Trial PC-CTU Team Training</dc:title>
  <dc:creator>Emily Bongard</dc:creator>
  <cp:lastModifiedBy>Layla Lavallee</cp:lastModifiedBy>
  <cp:revision>54</cp:revision>
  <dcterms:created xsi:type="dcterms:W3CDTF">2020-03-27T07:31:51Z</dcterms:created>
  <dcterms:modified xsi:type="dcterms:W3CDTF">2022-09-26T17:12:05Z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0x01010043F46D077191524789927868CF947692</vt:lpwstr>
  </property>
</Properties>
</file>